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9" r:id="rId3"/>
    <p:sldId id="270" r:id="rId4"/>
    <p:sldId id="271" r:id="rId5"/>
    <p:sldId id="272" r:id="rId6"/>
    <p:sldId id="273" r:id="rId7"/>
    <p:sldId id="275" r:id="rId8"/>
    <p:sldId id="274" r:id="rId9"/>
    <p:sldId id="277" r:id="rId10"/>
    <p:sldId id="276" r:id="rId11"/>
    <p:sldId id="287" r:id="rId12"/>
    <p:sldId id="288" r:id="rId13"/>
    <p:sldId id="289" r:id="rId14"/>
    <p:sldId id="290" r:id="rId15"/>
    <p:sldId id="297" r:id="rId16"/>
    <p:sldId id="298" r:id="rId17"/>
    <p:sldId id="286" r:id="rId18"/>
    <p:sldId id="30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p:cViewPr varScale="1">
        <p:scale>
          <a:sx n="73" d="100"/>
          <a:sy n="73"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925A17EF-115B-4BB9-BF42-426DFD9E898A}" type="datetimeFigureOut">
              <a:rPr lang="en-US" smtClean="0"/>
              <a:pPr/>
              <a:t>4/10/2019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7C4E7652-46AF-4259-BAE2-54978EA077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10</a:t>
            </a:fld>
            <a:endParaRPr lang="en-US"/>
          </a:p>
        </p:txBody>
      </p:sp>
    </p:spTree>
    <p:extLst>
      <p:ext uri="{BB962C8B-B14F-4D97-AF65-F5344CB8AC3E}">
        <p14:creationId xmlns:p14="http://schemas.microsoft.com/office/powerpoint/2010/main" val="90205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11</a:t>
            </a:fld>
            <a:endParaRPr lang="en-US"/>
          </a:p>
        </p:txBody>
      </p:sp>
    </p:spTree>
    <p:extLst>
      <p:ext uri="{BB962C8B-B14F-4D97-AF65-F5344CB8AC3E}">
        <p14:creationId xmlns:p14="http://schemas.microsoft.com/office/powerpoint/2010/main" val="377907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12</a:t>
            </a:fld>
            <a:endParaRPr lang="en-US"/>
          </a:p>
        </p:txBody>
      </p:sp>
    </p:spTree>
    <p:extLst>
      <p:ext uri="{BB962C8B-B14F-4D97-AF65-F5344CB8AC3E}">
        <p14:creationId xmlns:p14="http://schemas.microsoft.com/office/powerpoint/2010/main" val="177985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13</a:t>
            </a:fld>
            <a:endParaRPr lang="en-US"/>
          </a:p>
        </p:txBody>
      </p:sp>
    </p:spTree>
    <p:extLst>
      <p:ext uri="{BB962C8B-B14F-4D97-AF65-F5344CB8AC3E}">
        <p14:creationId xmlns:p14="http://schemas.microsoft.com/office/powerpoint/2010/main" val="84242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14</a:t>
            </a:fld>
            <a:endParaRPr lang="en-US"/>
          </a:p>
        </p:txBody>
      </p:sp>
    </p:spTree>
    <p:extLst>
      <p:ext uri="{BB962C8B-B14F-4D97-AF65-F5344CB8AC3E}">
        <p14:creationId xmlns:p14="http://schemas.microsoft.com/office/powerpoint/2010/main" val="415839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15</a:t>
            </a:fld>
            <a:endParaRPr lang="en-US"/>
          </a:p>
        </p:txBody>
      </p:sp>
    </p:spTree>
    <p:extLst>
      <p:ext uri="{BB962C8B-B14F-4D97-AF65-F5344CB8AC3E}">
        <p14:creationId xmlns:p14="http://schemas.microsoft.com/office/powerpoint/2010/main" val="177101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16</a:t>
            </a:fld>
            <a:endParaRPr lang="en-US"/>
          </a:p>
        </p:txBody>
      </p:sp>
    </p:spTree>
    <p:extLst>
      <p:ext uri="{BB962C8B-B14F-4D97-AF65-F5344CB8AC3E}">
        <p14:creationId xmlns:p14="http://schemas.microsoft.com/office/powerpoint/2010/main" val="268780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17</a:t>
            </a:fld>
            <a:endParaRPr lang="en-US"/>
          </a:p>
        </p:txBody>
      </p:sp>
    </p:spTree>
    <p:extLst>
      <p:ext uri="{BB962C8B-B14F-4D97-AF65-F5344CB8AC3E}">
        <p14:creationId xmlns:p14="http://schemas.microsoft.com/office/powerpoint/2010/main" val="422306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18</a:t>
            </a:fld>
            <a:endParaRPr lang="en-US"/>
          </a:p>
        </p:txBody>
      </p:sp>
    </p:spTree>
    <p:extLst>
      <p:ext uri="{BB962C8B-B14F-4D97-AF65-F5344CB8AC3E}">
        <p14:creationId xmlns:p14="http://schemas.microsoft.com/office/powerpoint/2010/main" val="294301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2</a:t>
            </a:fld>
            <a:endParaRPr lang="en-US"/>
          </a:p>
        </p:txBody>
      </p:sp>
    </p:spTree>
    <p:extLst>
      <p:ext uri="{BB962C8B-B14F-4D97-AF65-F5344CB8AC3E}">
        <p14:creationId xmlns:p14="http://schemas.microsoft.com/office/powerpoint/2010/main" val="300139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3</a:t>
            </a:fld>
            <a:endParaRPr lang="en-US"/>
          </a:p>
        </p:txBody>
      </p:sp>
    </p:spTree>
    <p:extLst>
      <p:ext uri="{BB962C8B-B14F-4D97-AF65-F5344CB8AC3E}">
        <p14:creationId xmlns:p14="http://schemas.microsoft.com/office/powerpoint/2010/main" val="416507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4</a:t>
            </a:fld>
            <a:endParaRPr lang="en-US"/>
          </a:p>
        </p:txBody>
      </p:sp>
    </p:spTree>
    <p:extLst>
      <p:ext uri="{BB962C8B-B14F-4D97-AF65-F5344CB8AC3E}">
        <p14:creationId xmlns:p14="http://schemas.microsoft.com/office/powerpoint/2010/main" val="289144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5</a:t>
            </a:fld>
            <a:endParaRPr lang="en-US"/>
          </a:p>
        </p:txBody>
      </p:sp>
    </p:spTree>
    <p:extLst>
      <p:ext uri="{BB962C8B-B14F-4D97-AF65-F5344CB8AC3E}">
        <p14:creationId xmlns:p14="http://schemas.microsoft.com/office/powerpoint/2010/main" val="38167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6</a:t>
            </a:fld>
            <a:endParaRPr lang="en-US"/>
          </a:p>
        </p:txBody>
      </p:sp>
    </p:spTree>
    <p:extLst>
      <p:ext uri="{BB962C8B-B14F-4D97-AF65-F5344CB8AC3E}">
        <p14:creationId xmlns:p14="http://schemas.microsoft.com/office/powerpoint/2010/main" val="417829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7</a:t>
            </a:fld>
            <a:endParaRPr lang="en-US"/>
          </a:p>
        </p:txBody>
      </p:sp>
    </p:spTree>
    <p:extLst>
      <p:ext uri="{BB962C8B-B14F-4D97-AF65-F5344CB8AC3E}">
        <p14:creationId xmlns:p14="http://schemas.microsoft.com/office/powerpoint/2010/main" val="7125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8</a:t>
            </a:fld>
            <a:endParaRPr lang="en-US"/>
          </a:p>
        </p:txBody>
      </p:sp>
    </p:spTree>
    <p:extLst>
      <p:ext uri="{BB962C8B-B14F-4D97-AF65-F5344CB8AC3E}">
        <p14:creationId xmlns:p14="http://schemas.microsoft.com/office/powerpoint/2010/main" val="4456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E7652-46AF-4259-BAE2-54978EA077CD}" type="slidenum">
              <a:rPr lang="en-US" smtClean="0"/>
              <a:pPr/>
              <a:t>9</a:t>
            </a:fld>
            <a:endParaRPr lang="en-US"/>
          </a:p>
        </p:txBody>
      </p:sp>
    </p:spTree>
    <p:extLst>
      <p:ext uri="{BB962C8B-B14F-4D97-AF65-F5344CB8AC3E}">
        <p14:creationId xmlns:p14="http://schemas.microsoft.com/office/powerpoint/2010/main" val="38703498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11.svg" /><Relationship Id="rId7" Type="http://schemas.openxmlformats.org/officeDocument/2006/relationships/image" Target="../media/image15.svg" /><Relationship Id="rId2" Type="http://schemas.openxmlformats.org/officeDocument/2006/relationships/image" Target="../media/image10.png" /><Relationship Id="rId1" Type="http://schemas.openxmlformats.org/officeDocument/2006/relationships/slideMaster" Target="../slideMasters/slideMaster1.xml" /><Relationship Id="rId6" Type="http://schemas.openxmlformats.org/officeDocument/2006/relationships/image" Target="../media/image14.png" /><Relationship Id="rId11" Type="http://schemas.openxmlformats.org/officeDocument/2006/relationships/image" Target="../media/image19.svg" /><Relationship Id="rId5" Type="http://schemas.openxmlformats.org/officeDocument/2006/relationships/image" Target="../media/image13.svg" /><Relationship Id="rId10" Type="http://schemas.openxmlformats.org/officeDocument/2006/relationships/image" Target="../media/image18.png" /><Relationship Id="rId4" Type="http://schemas.openxmlformats.org/officeDocument/2006/relationships/image" Target="../media/image12.png" /><Relationship Id="rId9" Type="http://schemas.openxmlformats.org/officeDocument/2006/relationships/image" Target="../media/image17.sv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5.svg" /><Relationship Id="rId4" Type="http://schemas.openxmlformats.org/officeDocument/2006/relationships/image" Target="../media/image4.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70D99E-2869-438B-B483-1F6CCD5437EE}"/>
              </a:ext>
            </a:extLst>
          </p:cNvPr>
          <p:cNvGrpSpPr/>
          <p:nvPr userDrawn="1"/>
        </p:nvGrpSpPr>
        <p:grpSpPr>
          <a:xfrm>
            <a:off x="-1" y="-10825"/>
            <a:ext cx="9144002" cy="6515395"/>
            <a:chOff x="-1" y="-10825"/>
            <a:chExt cx="9144002" cy="6515395"/>
          </a:xfrm>
        </p:grpSpPr>
        <p:pic>
          <p:nvPicPr>
            <p:cNvPr id="11" name="Graphic 10">
              <a:extLst>
                <a:ext uri="{FF2B5EF4-FFF2-40B4-BE49-F238E27FC236}">
                  <a16:creationId xmlns:a16="http://schemas.microsoft.com/office/drawing/2014/main" id="{F66236F9-EA1F-4D2A-84DE-EC04F9972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a16="http://schemas.microsoft.com/office/drawing/2014/main" id="{32A12C4E-53AE-4900-9783-F61905440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a16="http://schemas.microsoft.com/office/drawing/2014/main" id="{A14E049B-6FD4-487E-927B-506983629A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a16="http://schemas.microsoft.com/office/drawing/2014/main" id="{EF27E3F5-0D4D-492C-8A3E-50BC30CEFD2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a16="http://schemas.microsoft.com/office/drawing/2014/main" id="{36D4FF91-8818-4598-AC9F-B8C2FA867C0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3276600" y="1213332"/>
            <a:ext cx="5326856" cy="1425577"/>
          </a:xfrm>
        </p:spPr>
        <p:txBody>
          <a:bodyPr anchor="b"/>
          <a:lstStyle>
            <a:lvl1pPr algn="r">
              <a:defRPr sz="4500" b="1">
                <a:solidFill>
                  <a:schemeClr val="bg2"/>
                </a:solidFill>
              </a:defRPr>
            </a:lvl1pPr>
          </a:lstStyle>
          <a:p>
            <a:r>
              <a:rPr lang="en-US"/>
              <a:t>Click to edit Master title style</a:t>
            </a:r>
            <a:endParaRPr lang="en-US" dirty="0"/>
          </a:p>
        </p:txBody>
      </p:sp>
      <p:sp>
        <p:nvSpPr>
          <p:cNvPr id="9" name="Subtitle 8"/>
          <p:cNvSpPr>
            <a:spLocks noGrp="1"/>
          </p:cNvSpPr>
          <p:nvPr>
            <p:ph type="subTitle" idx="1"/>
          </p:nvPr>
        </p:nvSpPr>
        <p:spPr>
          <a:xfrm>
            <a:off x="4724400" y="3849666"/>
            <a:ext cx="3879056"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2812256" y="6322007"/>
            <a:ext cx="5791200" cy="365125"/>
          </a:xfrm>
          <a:prstGeom prst="rect">
            <a:avLst/>
          </a:prstGeom>
        </p:spPr>
        <p:txBody>
          <a:bodyPr tIns="0" bIns="0" anchor="t"/>
          <a:lstStyle>
            <a:lvl1pPr algn="r">
              <a:defRPr sz="1000"/>
            </a:lvl1pPr>
          </a:lstStyle>
          <a:p>
            <a:pPr algn="r"/>
            <a:fld id="{A2E209FB-7A34-414B-812A-BCC5C4256F49}" type="datetime1">
              <a:rPr lang="en-US" smtClean="0"/>
              <a:pPr algn="r"/>
              <a:t>4/10/2019</a:t>
            </a:fld>
            <a:endParaRPr lang="en-US" sz="1000" dirty="0"/>
          </a:p>
        </p:txBody>
      </p:sp>
      <p:sp>
        <p:nvSpPr>
          <p:cNvPr id="17" name="Footer Placeholder 16"/>
          <p:cNvSpPr>
            <a:spLocks noGrp="1"/>
          </p:cNvSpPr>
          <p:nvPr>
            <p:ph type="ftr" sz="quarter" idx="11"/>
          </p:nvPr>
        </p:nvSpPr>
        <p:spPr>
          <a:xfrm>
            <a:off x="2812256" y="5960055"/>
            <a:ext cx="5791200" cy="365125"/>
          </a:xfrm>
        </p:spPr>
        <p:txBody>
          <a:bodyPr tIns="0" bIns="0" anchor="b"/>
          <a:lstStyle>
            <a:lvl1pPr algn="r">
              <a:defRPr sz="1100"/>
            </a:lvl1pPr>
          </a:lstStyle>
          <a:p>
            <a:pPr algn="r"/>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4876800" cy="79930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715000" y="173195"/>
            <a:ext cx="2468880" cy="300831"/>
          </a:xfrm>
        </p:spPr>
        <p:txBody>
          <a:bodyPr/>
          <a:lstStyle>
            <a:lvl1pPr>
              <a:defRPr/>
            </a:lvl1pPr>
          </a:lstStyle>
          <a:p>
            <a:r>
              <a:rPr lang="en-US" dirty="0"/>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BB0C64-AD16-4270-8323-3B986F4CAD10}"/>
              </a:ext>
            </a:extLst>
          </p:cNvPr>
          <p:cNvGrpSpPr/>
          <p:nvPr userDrawn="1"/>
        </p:nvGrpSpPr>
        <p:grpSpPr>
          <a:xfrm>
            <a:off x="5105399" y="3142"/>
            <a:ext cx="4038601" cy="1101851"/>
            <a:chOff x="5334000" y="-37306"/>
            <a:chExt cx="3281716" cy="895350"/>
          </a:xfrm>
        </p:grpSpPr>
        <p:pic>
          <p:nvPicPr>
            <p:cNvPr id="12" name="Graphic 11">
              <a:extLst>
                <a:ext uri="{FF2B5EF4-FFF2-40B4-BE49-F238E27FC236}">
                  <a16:creationId xmlns:a16="http://schemas.microsoft.com/office/drawing/2014/main" id="{323EE1CF-2D6B-4E08-B98D-D9F9B91968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a16="http://schemas.microsoft.com/office/drawing/2014/main" id="{2AA44434-8959-4391-901A-0B056114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a16="http://schemas.microsoft.com/office/drawing/2014/main" id="{33133CFB-98CB-4408-8818-24F931AC137B}"/>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A6EE7E31-13F0-404F-BFFF-EE236EB5D4B4}"/>
              </a:ext>
            </a:extLst>
          </p:cNvPr>
          <p:cNvSpPr>
            <a:spLocks noGrp="1"/>
          </p:cNvSpPr>
          <p:nvPr>
            <p:ph type="ftr" sz="quarter" idx="10"/>
          </p:nvPr>
        </p:nvSpPr>
        <p:spPr/>
        <p:txBody>
          <a:bodyPr/>
          <a:lstStyle/>
          <a:p>
            <a:r>
              <a:rPr lang="en-US"/>
              <a:t>www.website.com</a:t>
            </a:r>
            <a:endParaRPr lang="en-US" dirty="0"/>
          </a:p>
        </p:txBody>
      </p:sp>
      <p:sp>
        <p:nvSpPr>
          <p:cNvPr id="4" name="Slide Number Placeholder 3">
            <a:extLst>
              <a:ext uri="{FF2B5EF4-FFF2-40B4-BE49-F238E27FC236}">
                <a16:creationId xmlns:a16="http://schemas.microsoft.com/office/drawing/2014/main" id="{04FC6F67-BAE4-413D-8066-1E361D58912A}"/>
              </a:ext>
            </a:extLst>
          </p:cNvPr>
          <p:cNvSpPr>
            <a:spLocks noGrp="1"/>
          </p:cNvSpPr>
          <p:nvPr>
            <p:ph type="sldNum" sz="quarter" idx="11"/>
          </p:nvPr>
        </p:nvSpPr>
        <p:spPr/>
        <p:txBody>
          <a:bodyPr/>
          <a:lstStyle/>
          <a:p>
            <a:fld id="{49598980-D22C-4904-9F8F-3DB09B2ECD84}" type="slidenum">
              <a:rPr lang="en-US" smtClean="0"/>
              <a:pPr/>
              <a:t>‹#›</a:t>
            </a:fld>
            <a:endParaRPr lang="en-US" dirty="0"/>
          </a:p>
        </p:txBody>
      </p:sp>
      <p:sp>
        <p:nvSpPr>
          <p:cNvPr id="14" name="Content Placeholder 2">
            <a:extLst>
              <a:ext uri="{FF2B5EF4-FFF2-40B4-BE49-F238E27FC236}">
                <a16:creationId xmlns:a16="http://schemas.microsoft.com/office/drawing/2014/main" id="{DF566D8F-E696-41DE-BA1C-A8D0C7F03EDA}"/>
              </a:ext>
            </a:extLst>
          </p:cNvPr>
          <p:cNvSpPr>
            <a:spLocks noGrp="1"/>
          </p:cNvSpPr>
          <p:nvPr>
            <p:ph idx="1"/>
          </p:nvPr>
        </p:nvSpPr>
        <p:spPr>
          <a:xfrm>
            <a:off x="457200" y="1425655"/>
            <a:ext cx="772668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a:t>Click to edit Master text styles</a:t>
            </a:r>
          </a:p>
        </p:txBody>
      </p:sp>
    </p:spTree>
    <p:extLst>
      <p:ext uri="{BB962C8B-B14F-4D97-AF65-F5344CB8AC3E}">
        <p14:creationId xmlns:p14="http://schemas.microsoft.com/office/powerpoint/2010/main" val="271878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791200" y="173195"/>
            <a:ext cx="2355056" cy="301752"/>
          </a:xfrm>
        </p:spPr>
        <p:txBody>
          <a:bodyPr/>
          <a:lstStyle/>
          <a:p>
            <a:r>
              <a:rPr lang="en-US" dirty="0"/>
              <a:t>www.website.com</a:t>
            </a:r>
          </a:p>
        </p:txBody>
      </p:sp>
      <p:sp>
        <p:nvSpPr>
          <p:cNvPr id="9" name="Slide Number Placeholder 6">
            <a:extLst>
              <a:ext uri="{FF2B5EF4-FFF2-40B4-BE49-F238E27FC236}">
                <a16:creationId xmlns:a16="http://schemas.microsoft.com/office/drawing/2014/main" id="{B32CA5EA-865E-4EF0-89BB-61FD6EFE265C}"/>
              </a:ext>
            </a:extLst>
          </p:cNvPr>
          <p:cNvSpPr>
            <a:spLocks noGrp="1"/>
          </p:cNvSpPr>
          <p:nvPr>
            <p:ph type="sldNum" sz="quarter" idx="12"/>
          </p:nvPr>
        </p:nvSpPr>
        <p:spPr>
          <a:xfrm>
            <a:off x="8180070" y="173195"/>
            <a:ext cx="502920" cy="301752"/>
          </a:xfrm>
        </p:spPr>
        <p:txBody>
          <a:bodyPr/>
          <a:lstStyle/>
          <a:p>
            <a:fld id="{FEA1243F-3000-4347-94A4-FBDEAD3122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295400"/>
            <a:ext cx="914400" cy="5015864"/>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135856" y="1295400"/>
            <a:ext cx="24384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51250" y="1295400"/>
            <a:ext cx="5276088"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867400" y="173195"/>
            <a:ext cx="2324196" cy="301752"/>
          </a:xfrm>
        </p:spPr>
        <p:txBody>
          <a:bodyPr/>
          <a:lstStyle>
            <a:lvl1pPr>
              <a:defRPr sz="1200"/>
            </a:lvl1pPr>
          </a:lstStyle>
          <a:p>
            <a:r>
              <a:rPr lang="en-US" dirty="0"/>
              <a:t>www.website.com</a:t>
            </a:r>
          </a:p>
        </p:txBody>
      </p:sp>
      <p:sp>
        <p:nvSpPr>
          <p:cNvPr id="9" name="Slide Number Placeholder 6">
            <a:extLst>
              <a:ext uri="{FF2B5EF4-FFF2-40B4-BE49-F238E27FC236}">
                <a16:creationId xmlns:a16="http://schemas.microsoft.com/office/drawing/2014/main" id="{BD5BE3E6-AFB3-460C-834B-D73EE2A7C06F}"/>
              </a:ext>
            </a:extLst>
          </p:cNvPr>
          <p:cNvSpPr>
            <a:spLocks noGrp="1"/>
          </p:cNvSpPr>
          <p:nvPr>
            <p:ph type="sldNum" sz="quarter" idx="12"/>
          </p:nvPr>
        </p:nvSpPr>
        <p:spPr>
          <a:xfrm>
            <a:off x="8191596" y="173195"/>
            <a:ext cx="502920" cy="301752"/>
          </a:xfrm>
        </p:spPr>
        <p:txBody>
          <a:bodyPr/>
          <a:lstStyle>
            <a:lvl1pPr>
              <a:defRPr sz="1200"/>
            </a:lvl1pPr>
          </a:lstStyle>
          <a:p>
            <a:fld id="{FEA1243F-3000-4347-94A4-FBDEAD312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 /><Relationship Id="rId13" Type="http://schemas.openxmlformats.org/officeDocument/2006/relationships/image" Target="../media/image8.png" /><Relationship Id="rId3" Type="http://schemas.openxmlformats.org/officeDocument/2006/relationships/slideLayout" Target="../slideLayouts/slideLayout3.xml" /><Relationship Id="rId7" Type="http://schemas.openxmlformats.org/officeDocument/2006/relationships/image" Target="../media/image2.png" /><Relationship Id="rId12" Type="http://schemas.openxmlformats.org/officeDocument/2006/relationships/image" Target="../media/image7.sv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11" Type="http://schemas.openxmlformats.org/officeDocument/2006/relationships/image" Target="../media/image6.png" /><Relationship Id="rId5" Type="http://schemas.openxmlformats.org/officeDocument/2006/relationships/slideLayout" Target="../slideLayouts/slideLayout5.xml" /><Relationship Id="rId10" Type="http://schemas.openxmlformats.org/officeDocument/2006/relationships/image" Target="../media/image5.svg" /><Relationship Id="rId4" Type="http://schemas.openxmlformats.org/officeDocument/2006/relationships/slideLayout" Target="../slideLayouts/slideLayout4.xml" /><Relationship Id="rId9" Type="http://schemas.openxmlformats.org/officeDocument/2006/relationships/image" Target="../media/image4.png" /><Relationship Id="rId14" Type="http://schemas.openxmlformats.org/officeDocument/2006/relationships/image" Target="../media/image9.sv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423E8A4-D2B7-46D2-92C3-AE6BC0B9BD06}"/>
              </a:ext>
            </a:extLst>
          </p:cNvPr>
          <p:cNvGrpSpPr/>
          <p:nvPr userDrawn="1"/>
        </p:nvGrpSpPr>
        <p:grpSpPr>
          <a:xfrm>
            <a:off x="5105399" y="3142"/>
            <a:ext cx="4038601" cy="1101851"/>
            <a:chOff x="5334000" y="-37306"/>
            <a:chExt cx="3281716" cy="895350"/>
          </a:xfrm>
        </p:grpSpPr>
        <p:pic>
          <p:nvPicPr>
            <p:cNvPr id="18" name="Graphic 17">
              <a:extLst>
                <a:ext uri="{FF2B5EF4-FFF2-40B4-BE49-F238E27FC236}">
                  <a16:creationId xmlns:a16="http://schemas.microsoft.com/office/drawing/2014/main" id="{9309AE25-B267-4B83-A0CB-35016E70EE6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448301" y="-37306"/>
              <a:ext cx="3167415" cy="609600"/>
            </a:xfrm>
            <a:prstGeom prst="rect">
              <a:avLst/>
            </a:prstGeom>
          </p:spPr>
        </p:pic>
        <p:pic>
          <p:nvPicPr>
            <p:cNvPr id="19" name="Graphic 18">
              <a:extLst>
                <a:ext uri="{FF2B5EF4-FFF2-40B4-BE49-F238E27FC236}">
                  <a16:creationId xmlns:a16="http://schemas.microsoft.com/office/drawing/2014/main" id="{61BEEC28-F63A-4526-A6C3-33CFC7679C2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466725" y="381198"/>
            <a:ext cx="4638674"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457200" y="1566839"/>
            <a:ext cx="8229600" cy="4572000"/>
          </a:xfrm>
          <a:prstGeom prst="rect">
            <a:avLst/>
          </a:prstGeom>
        </p:spPr>
        <p:txBody>
          <a:bodyPr vert="horz"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5867400" y="174116"/>
            <a:ext cx="2212182" cy="300831"/>
          </a:xfrm>
          <a:prstGeom prst="rect">
            <a:avLst/>
          </a:prstGeom>
        </p:spPr>
        <p:txBody>
          <a:bodyPr vert="horz" anchor="b"/>
          <a:lstStyle>
            <a:lvl1pPr algn="r">
              <a:defRPr sz="1200">
                <a:solidFill>
                  <a:schemeClr val="bg2"/>
                </a:solidFill>
              </a:defRPr>
            </a:lvl1pPr>
          </a:lstStyle>
          <a:p>
            <a:r>
              <a:rPr lang="en-US" dirty="0"/>
              <a:t>www.website.com</a:t>
            </a:r>
          </a:p>
        </p:txBody>
      </p:sp>
      <p:sp>
        <p:nvSpPr>
          <p:cNvPr id="23" name="Slide Number Placeholder 22"/>
          <p:cNvSpPr>
            <a:spLocks noGrp="1"/>
          </p:cNvSpPr>
          <p:nvPr>
            <p:ph type="sldNum" sz="quarter" idx="4"/>
          </p:nvPr>
        </p:nvSpPr>
        <p:spPr>
          <a:xfrm>
            <a:off x="8183880" y="173195"/>
            <a:ext cx="50292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pPr/>
              <a:t>‹#›</a:t>
            </a:fld>
            <a:endParaRPr lang="en-US" dirty="0"/>
          </a:p>
        </p:txBody>
      </p:sp>
      <p:pic>
        <p:nvPicPr>
          <p:cNvPr id="21" name="Graphic 20">
            <a:extLst>
              <a:ext uri="{FF2B5EF4-FFF2-40B4-BE49-F238E27FC236}">
                <a16:creationId xmlns:a16="http://schemas.microsoft.com/office/drawing/2014/main" id="{41E45D2D-0469-4652-A090-C4D13F3C150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0" y="5307178"/>
            <a:ext cx="1219200" cy="1550822"/>
          </a:xfrm>
          <a:prstGeom prst="rect">
            <a:avLst/>
          </a:prstGeom>
        </p:spPr>
      </p:pic>
      <p:pic>
        <p:nvPicPr>
          <p:cNvPr id="27" name="Graphic 26">
            <a:extLst>
              <a:ext uri="{FF2B5EF4-FFF2-40B4-BE49-F238E27FC236}">
                <a16:creationId xmlns:a16="http://schemas.microsoft.com/office/drawing/2014/main" id="{16C04FF8-AE2F-4C75-8657-A2201B95197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6459" y="4545317"/>
            <a:ext cx="1248460" cy="157032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6" r:id="rId5"/>
  </p:sldLayoutIdLst>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22.png" /></Relationships>
</file>

<file path=ppt/slides/_rels/slide1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12.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2.xml" /><Relationship Id="rId1" Type="http://schemas.openxmlformats.org/officeDocument/2006/relationships/slideLayout" Target="../slideLayouts/slideLayout2.xml" /><Relationship Id="rId5" Type="http://schemas.openxmlformats.org/officeDocument/2006/relationships/image" Target="../media/image25.png" /><Relationship Id="rId4" Type="http://schemas.openxmlformats.org/officeDocument/2006/relationships/image" Target="../media/image24.png" /></Relationships>
</file>

<file path=ppt/slides/_rels/slide1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1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27.png" /></Relationships>
</file>

<file path=ppt/slides/_rels/slide15.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6.xml" /><Relationship Id="rId1" Type="http://schemas.openxmlformats.org/officeDocument/2006/relationships/slideLayout" Target="../slideLayouts/slideLayout2.xml" /><Relationship Id="rId5" Type="http://schemas.openxmlformats.org/officeDocument/2006/relationships/image" Target="../media/image29.png" /><Relationship Id="rId4" Type="http://schemas.openxmlformats.org/officeDocument/2006/relationships/image" Target="../media/image28.png" /></Relationships>
</file>

<file path=ppt/slides/_rels/slide17.xml.rels><?xml version="1.0" encoding="UTF-8" standalone="yes"?>
<Relationships xmlns="http://schemas.openxmlformats.org/package/2006/relationships"><Relationship Id="rId3" Type="http://schemas.openxmlformats.org/officeDocument/2006/relationships/image" Target="../media/image20.png" /><Relationship Id="rId7" Type="http://schemas.openxmlformats.org/officeDocument/2006/relationships/image" Target="../media/image33.svg" /><Relationship Id="rId2" Type="http://schemas.openxmlformats.org/officeDocument/2006/relationships/notesSlide" Target="../notesSlides/notesSlide17.xml" /><Relationship Id="rId1" Type="http://schemas.openxmlformats.org/officeDocument/2006/relationships/slideLayout" Target="../slideLayouts/slideLayout2.xml" /><Relationship Id="rId6" Type="http://schemas.openxmlformats.org/officeDocument/2006/relationships/image" Target="../media/image32.png" /><Relationship Id="rId5" Type="http://schemas.openxmlformats.org/officeDocument/2006/relationships/image" Target="../media/image31.svg" /><Relationship Id="rId4" Type="http://schemas.openxmlformats.org/officeDocument/2006/relationships/image" Target="../media/image30.png" /></Relationships>
</file>

<file path=ppt/slides/_rels/slide1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21.png" /></Relationships>
</file>

<file path=ppt/slides/_rels/slide9.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276600" y="1295400"/>
            <a:ext cx="5326856" cy="1425577"/>
          </a:xfrm>
        </p:spPr>
        <p:txBody>
          <a:bodyPr/>
          <a:lstStyle/>
          <a:p>
            <a:r>
              <a:rPr lang="id-ID" dirty="0"/>
              <a:t>DATA</a:t>
            </a:r>
            <a:br>
              <a:rPr lang="en-US" dirty="0"/>
            </a:br>
            <a:r>
              <a:rPr lang="id-ID" dirty="0"/>
              <a:t>dan Segala Penyajiannya</a:t>
            </a:r>
            <a:endParaRPr lang="en-US" dirty="0"/>
          </a:p>
        </p:txBody>
      </p:sp>
      <p:sp>
        <p:nvSpPr>
          <p:cNvPr id="3" name="Rectangle 2"/>
          <p:cNvSpPr>
            <a:spLocks noGrp="1"/>
          </p:cNvSpPr>
          <p:nvPr>
            <p:ph type="subTitle" idx="1"/>
          </p:nvPr>
        </p:nvSpPr>
        <p:spPr>
          <a:xfrm>
            <a:off x="4724400" y="3992387"/>
            <a:ext cx="3879056" cy="569934"/>
          </a:xfrm>
        </p:spPr>
        <p:txBody>
          <a:bodyPr>
            <a:normAutofit lnSpcReduction="10000"/>
          </a:bodyPr>
          <a:lstStyle/>
          <a:p>
            <a:pPr algn="r"/>
            <a:r>
              <a:rPr lang="id-ID" sz="3200" b="1" dirty="0">
                <a:solidFill>
                  <a:schemeClr val="accent1"/>
                </a:solidFill>
              </a:rPr>
              <a:t>Ari Purwaka, S.ST</a:t>
            </a:r>
            <a:endParaRPr lang="en-US" sz="3200" b="1" dirty="0">
              <a:solidFill>
                <a:schemeClr val="accent1"/>
              </a:solidFill>
            </a:endParaRPr>
          </a:p>
        </p:txBody>
      </p:sp>
      <p:pic>
        <p:nvPicPr>
          <p:cNvPr id="4" name="Picture 3">
            <a:extLst>
              <a:ext uri="{FF2B5EF4-FFF2-40B4-BE49-F238E27FC236}">
                <a16:creationId xmlns:a16="http://schemas.microsoft.com/office/drawing/2014/main" id="{5AAA9DFB-F793-45EC-ACCF-C8DCEDDF4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756119"/>
            <a:ext cx="759912" cy="569934"/>
          </a:xfrm>
          <a:prstGeom prst="rect">
            <a:avLst/>
          </a:prstGeom>
        </p:spPr>
      </p:pic>
      <p:sp>
        <p:nvSpPr>
          <p:cNvPr id="5" name="Rectangle 2">
            <a:extLst>
              <a:ext uri="{FF2B5EF4-FFF2-40B4-BE49-F238E27FC236}">
                <a16:creationId xmlns:a16="http://schemas.microsoft.com/office/drawing/2014/main" id="{B37C9B95-8EFE-416A-84FC-D0DF606CF8F7}"/>
              </a:ext>
            </a:extLst>
          </p:cNvPr>
          <p:cNvSpPr txBox="1">
            <a:spLocks/>
          </p:cNvSpPr>
          <p:nvPr/>
        </p:nvSpPr>
        <p:spPr>
          <a:xfrm>
            <a:off x="6241256" y="5575663"/>
            <a:ext cx="2362200" cy="930847"/>
          </a:xfrm>
          <a:prstGeom prst="rect">
            <a:avLst/>
          </a:prstGeom>
          <a:noFill/>
        </p:spPr>
        <p:txBody>
          <a:bodyPr vert="horz" anchor="ctr">
            <a:normAutofit/>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600" b="1" i="1" dirty="0">
                <a:solidFill>
                  <a:schemeClr val="accent1"/>
                </a:solidFill>
              </a:rPr>
              <a:t>Badan Pusat Statistik</a:t>
            </a:r>
          </a:p>
          <a:p>
            <a:pPr>
              <a:lnSpc>
                <a:spcPct val="120000"/>
              </a:lnSpc>
              <a:spcAft>
                <a:spcPts val="0"/>
              </a:spcAft>
            </a:pPr>
            <a:r>
              <a:rPr lang="id-ID" sz="1600" b="1" i="1" dirty="0">
                <a:solidFill>
                  <a:schemeClr val="accent1"/>
                </a:solidFill>
              </a:rPr>
              <a:t>Kota Magelang</a:t>
            </a:r>
            <a:endParaRPr lang="en-US" sz="1600" b="1" i="1" dirty="0">
              <a:solidFill>
                <a:schemeClr val="accent1"/>
              </a:solidFill>
            </a:endParaRPr>
          </a:p>
        </p:txBody>
      </p:sp>
      <p:sp>
        <p:nvSpPr>
          <p:cNvPr id="6" name="Rectangle 2">
            <a:extLst>
              <a:ext uri="{FF2B5EF4-FFF2-40B4-BE49-F238E27FC236}">
                <a16:creationId xmlns:a16="http://schemas.microsoft.com/office/drawing/2014/main" id="{BE3FEA1C-DCAE-4278-AED6-1B57F1031F34}"/>
              </a:ext>
            </a:extLst>
          </p:cNvPr>
          <p:cNvSpPr txBox="1">
            <a:spLocks/>
          </p:cNvSpPr>
          <p:nvPr/>
        </p:nvSpPr>
        <p:spPr>
          <a:xfrm>
            <a:off x="5250656" y="4588447"/>
            <a:ext cx="3352800" cy="440753"/>
          </a:xfrm>
          <a:prstGeom prst="rect">
            <a:avLst/>
          </a:prstGeom>
          <a:noFill/>
        </p:spPr>
        <p:txBody>
          <a:bodyPr vert="horz" anchor="t">
            <a:normAutofit/>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gn="r"/>
            <a:r>
              <a:rPr lang="id-ID" sz="2000" b="1" dirty="0">
                <a:solidFill>
                  <a:schemeClr val="accent1"/>
                </a:solidFill>
              </a:rPr>
              <a:t>Magelang, 11 April 2019</a:t>
            </a:r>
            <a:endParaRPr lang="en-US" sz="2000" b="1"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dirty="0"/>
              <a:t>PENYAJIAN DATA</a:t>
            </a:r>
            <a:endParaRPr lang="en-US" sz="3600"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990600"/>
            <a:ext cx="6252209"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Diagram Statistik</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pic>
        <p:nvPicPr>
          <p:cNvPr id="5" name="Picture 4">
            <a:extLst>
              <a:ext uri="{FF2B5EF4-FFF2-40B4-BE49-F238E27FC236}">
                <a16:creationId xmlns:a16="http://schemas.microsoft.com/office/drawing/2014/main" id="{8DC6D77D-658B-418B-A2CF-315A771B0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989" y="1789254"/>
            <a:ext cx="6423280" cy="5081809"/>
          </a:xfrm>
          <a:prstGeom prst="rect">
            <a:avLst/>
          </a:prstGeom>
        </p:spPr>
      </p:pic>
    </p:spTree>
    <p:extLst>
      <p:ext uri="{BB962C8B-B14F-4D97-AF65-F5344CB8AC3E}">
        <p14:creationId xmlns:p14="http://schemas.microsoft.com/office/powerpoint/2010/main" val="235925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4" name="Content Placeholder 7">
            <a:extLst>
              <a:ext uri="{FF2B5EF4-FFF2-40B4-BE49-F238E27FC236}">
                <a16:creationId xmlns:a16="http://schemas.microsoft.com/office/drawing/2014/main" id="{0FB02CA4-515F-4A4A-BC6D-C8BBC3AEA1E9}"/>
              </a:ext>
            </a:extLst>
          </p:cNvPr>
          <p:cNvSpPr>
            <a:spLocks noGrp="1"/>
          </p:cNvSpPr>
          <p:nvPr>
            <p:ph idx="1"/>
          </p:nvPr>
        </p:nvSpPr>
        <p:spPr>
          <a:xfrm>
            <a:off x="457200" y="1219200"/>
            <a:ext cx="4440158" cy="533399"/>
          </a:xfrm>
        </p:spPr>
        <p:txBody>
          <a:bodyPr anchor="ctr">
            <a:normAutofit fontScale="92500"/>
          </a:bodyPr>
          <a:lstStyle/>
          <a:p>
            <a:pPr marL="64008" indent="0">
              <a:buNone/>
            </a:pPr>
            <a:r>
              <a:rPr lang="id-ID" sz="2400" b="1" dirty="0">
                <a:solidFill>
                  <a:schemeClr val="accent1"/>
                </a:solidFill>
              </a:rPr>
              <a:t>CONTOH PENYAJIAN DATA (1)</a:t>
            </a:r>
            <a:endParaRPr lang="en-US" sz="2400" b="1" dirty="0">
              <a:solidFill>
                <a:schemeClr val="accent1"/>
              </a:solidFill>
            </a:endParaRPr>
          </a:p>
        </p:txBody>
      </p:sp>
      <p:sp>
        <p:nvSpPr>
          <p:cNvPr id="15" name="Content Placeholder 7">
            <a:extLst>
              <a:ext uri="{FF2B5EF4-FFF2-40B4-BE49-F238E27FC236}">
                <a16:creationId xmlns:a16="http://schemas.microsoft.com/office/drawing/2014/main" id="{E553AE0F-D1DA-41A1-9A21-9C267D0E3F1F}"/>
              </a:ext>
            </a:extLst>
          </p:cNvPr>
          <p:cNvSpPr txBox="1">
            <a:spLocks/>
          </p:cNvSpPr>
          <p:nvPr/>
        </p:nvSpPr>
        <p:spPr>
          <a:xfrm>
            <a:off x="609600" y="2514598"/>
            <a:ext cx="8077200" cy="1524002"/>
          </a:xfrm>
          <a:prstGeom prst="rect">
            <a:avLst/>
          </a:prstGeom>
        </p:spPr>
        <p:txBody>
          <a:bodyPr vert="horz" anchor="t">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0" indent="0">
              <a:buFont typeface="Arial" panose="020B0604020202020204" pitchFamily="34" charset="0"/>
              <a:buNone/>
              <a:tabLst>
                <a:tab pos="339725" algn="l"/>
              </a:tabLst>
            </a:pPr>
            <a:r>
              <a:rPr lang="id-ID" sz="2000" b="1" dirty="0">
                <a:solidFill>
                  <a:schemeClr val="accent1"/>
                </a:solidFill>
              </a:rPr>
              <a:t>1.	Studi Kasus Penentuan Tipe Darah</a:t>
            </a:r>
            <a:endParaRPr lang="en-US" sz="1600" dirty="0"/>
          </a:p>
          <a:p>
            <a:pPr marL="339725" lvl="1" indent="0" algn="just">
              <a:buNone/>
            </a:pPr>
            <a:r>
              <a:rPr lang="id-ID" sz="1600" dirty="0"/>
              <a:t>Dipilih 20 orang untuk diambil sampel darahnya. Hal ini dilakukan untuk mengetahui tipe darah peserta, sehingga diperoleh sampel darah sebagai berikut</a:t>
            </a:r>
          </a:p>
          <a:p>
            <a:pPr marL="339725" lvl="1" indent="0" algn="just">
              <a:buNone/>
            </a:pPr>
            <a:r>
              <a:rPr lang="pt-BR" sz="1600" b="1" dirty="0"/>
              <a:t>A B B AB O O O B AB B B B O A O A O O O AB</a:t>
            </a:r>
            <a:endParaRPr lang="en-US" sz="1600" b="1" dirty="0"/>
          </a:p>
        </p:txBody>
      </p:sp>
      <p:pic>
        <p:nvPicPr>
          <p:cNvPr id="4" name="Picture 3">
            <a:extLst>
              <a:ext uri="{FF2B5EF4-FFF2-40B4-BE49-F238E27FC236}">
                <a16:creationId xmlns:a16="http://schemas.microsoft.com/office/drawing/2014/main" id="{476D27D2-24CC-42FE-8279-B955FC357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114800"/>
            <a:ext cx="7459116" cy="2372056"/>
          </a:xfrm>
          <a:prstGeom prst="rect">
            <a:avLst/>
          </a:prstGeom>
        </p:spPr>
      </p:pic>
      <p:sp>
        <p:nvSpPr>
          <p:cNvPr id="16" name="Content Placeholder 7">
            <a:extLst>
              <a:ext uri="{FF2B5EF4-FFF2-40B4-BE49-F238E27FC236}">
                <a16:creationId xmlns:a16="http://schemas.microsoft.com/office/drawing/2014/main" id="{C12E710F-3516-47FD-ADB2-8DE85F507DA3}"/>
              </a:ext>
            </a:extLst>
          </p:cNvPr>
          <p:cNvSpPr txBox="1">
            <a:spLocks/>
          </p:cNvSpPr>
          <p:nvPr/>
        </p:nvSpPr>
        <p:spPr>
          <a:xfrm>
            <a:off x="457200" y="1828801"/>
            <a:ext cx="4440158" cy="533399"/>
          </a:xfrm>
          <a:prstGeom prst="rect">
            <a:avLst/>
          </a:prstGeom>
        </p:spPr>
        <p:txBody>
          <a:bodyPr vert="horz" anchor="ctr">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indent="0">
              <a:buFont typeface="Arial" panose="020B0604020202020204" pitchFamily="34" charset="0"/>
              <a:buNone/>
            </a:pPr>
            <a:r>
              <a:rPr lang="id-ID" sz="2200" b="1" dirty="0">
                <a:solidFill>
                  <a:schemeClr val="accent1"/>
                </a:solidFill>
              </a:rPr>
              <a:t>Untuk Data Kualitatif</a:t>
            </a:r>
            <a:endParaRPr lang="en-US" sz="2200" b="1" dirty="0">
              <a:solidFill>
                <a:schemeClr val="accent1"/>
              </a:solidFill>
            </a:endParaRPr>
          </a:p>
        </p:txBody>
      </p:sp>
    </p:spTree>
    <p:extLst>
      <p:ext uri="{BB962C8B-B14F-4D97-AF65-F5344CB8AC3E}">
        <p14:creationId xmlns:p14="http://schemas.microsoft.com/office/powerpoint/2010/main" val="102477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4" name="Content Placeholder 7">
            <a:extLst>
              <a:ext uri="{FF2B5EF4-FFF2-40B4-BE49-F238E27FC236}">
                <a16:creationId xmlns:a16="http://schemas.microsoft.com/office/drawing/2014/main" id="{0FB02CA4-515F-4A4A-BC6D-C8BBC3AEA1E9}"/>
              </a:ext>
            </a:extLst>
          </p:cNvPr>
          <p:cNvSpPr>
            <a:spLocks noGrp="1"/>
          </p:cNvSpPr>
          <p:nvPr>
            <p:ph idx="1"/>
          </p:nvPr>
        </p:nvSpPr>
        <p:spPr>
          <a:xfrm>
            <a:off x="457200" y="1219200"/>
            <a:ext cx="4440158" cy="533399"/>
          </a:xfrm>
        </p:spPr>
        <p:txBody>
          <a:bodyPr anchor="ctr">
            <a:normAutofit fontScale="92500"/>
          </a:bodyPr>
          <a:lstStyle/>
          <a:p>
            <a:pPr marL="64008" indent="0">
              <a:buNone/>
            </a:pPr>
            <a:r>
              <a:rPr lang="id-ID" sz="2400" b="1" dirty="0">
                <a:solidFill>
                  <a:schemeClr val="accent1"/>
                </a:solidFill>
              </a:rPr>
              <a:t>CONTOH PENYAJIAN DATA (2)</a:t>
            </a:r>
            <a:endParaRPr lang="en-US" sz="2400" b="1" dirty="0">
              <a:solidFill>
                <a:schemeClr val="accent1"/>
              </a:solidFill>
            </a:endParaRPr>
          </a:p>
        </p:txBody>
      </p:sp>
      <p:pic>
        <p:nvPicPr>
          <p:cNvPr id="5" name="Picture 4">
            <a:extLst>
              <a:ext uri="{FF2B5EF4-FFF2-40B4-BE49-F238E27FC236}">
                <a16:creationId xmlns:a16="http://schemas.microsoft.com/office/drawing/2014/main" id="{45637FE4-81E3-4782-BBD5-03791933D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52600"/>
            <a:ext cx="4592558" cy="2983700"/>
          </a:xfrm>
          <a:prstGeom prst="rect">
            <a:avLst/>
          </a:prstGeom>
        </p:spPr>
      </p:pic>
      <p:pic>
        <p:nvPicPr>
          <p:cNvPr id="7" name="Picture 6">
            <a:extLst>
              <a:ext uri="{FF2B5EF4-FFF2-40B4-BE49-F238E27FC236}">
                <a16:creationId xmlns:a16="http://schemas.microsoft.com/office/drawing/2014/main" id="{DA16069F-52C4-4F91-A0A5-05AD7373E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251" y="4148697"/>
            <a:ext cx="4343509" cy="2569966"/>
          </a:xfrm>
          <a:prstGeom prst="rect">
            <a:avLst/>
          </a:prstGeom>
        </p:spPr>
      </p:pic>
    </p:spTree>
    <p:extLst>
      <p:ext uri="{BB962C8B-B14F-4D97-AF65-F5344CB8AC3E}">
        <p14:creationId xmlns:p14="http://schemas.microsoft.com/office/powerpoint/2010/main" val="348954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4" name="Content Placeholder 7">
            <a:extLst>
              <a:ext uri="{FF2B5EF4-FFF2-40B4-BE49-F238E27FC236}">
                <a16:creationId xmlns:a16="http://schemas.microsoft.com/office/drawing/2014/main" id="{0FB02CA4-515F-4A4A-BC6D-C8BBC3AEA1E9}"/>
              </a:ext>
            </a:extLst>
          </p:cNvPr>
          <p:cNvSpPr>
            <a:spLocks noGrp="1"/>
          </p:cNvSpPr>
          <p:nvPr>
            <p:ph idx="1"/>
          </p:nvPr>
        </p:nvSpPr>
        <p:spPr>
          <a:xfrm>
            <a:off x="457200" y="1066800"/>
            <a:ext cx="4440158" cy="533399"/>
          </a:xfrm>
        </p:spPr>
        <p:txBody>
          <a:bodyPr anchor="ctr">
            <a:normAutofit fontScale="92500"/>
          </a:bodyPr>
          <a:lstStyle/>
          <a:p>
            <a:pPr marL="64008" indent="0">
              <a:buNone/>
            </a:pPr>
            <a:r>
              <a:rPr lang="id-ID" sz="2400" b="1" dirty="0">
                <a:solidFill>
                  <a:schemeClr val="accent1"/>
                </a:solidFill>
              </a:rPr>
              <a:t>CONTOH PENYAJIAN DATA (3)</a:t>
            </a:r>
            <a:endParaRPr lang="en-US" sz="2400" b="1" dirty="0">
              <a:solidFill>
                <a:schemeClr val="accent1"/>
              </a:solidFill>
            </a:endParaRPr>
          </a:p>
        </p:txBody>
      </p:sp>
      <p:sp>
        <p:nvSpPr>
          <p:cNvPr id="15" name="Content Placeholder 7">
            <a:extLst>
              <a:ext uri="{FF2B5EF4-FFF2-40B4-BE49-F238E27FC236}">
                <a16:creationId xmlns:a16="http://schemas.microsoft.com/office/drawing/2014/main" id="{E553AE0F-D1DA-41A1-9A21-9C267D0E3F1F}"/>
              </a:ext>
            </a:extLst>
          </p:cNvPr>
          <p:cNvSpPr txBox="1">
            <a:spLocks/>
          </p:cNvSpPr>
          <p:nvPr/>
        </p:nvSpPr>
        <p:spPr>
          <a:xfrm>
            <a:off x="533400" y="1981198"/>
            <a:ext cx="8077200" cy="2236021"/>
          </a:xfrm>
          <a:prstGeom prst="rect">
            <a:avLst/>
          </a:prstGeom>
        </p:spPr>
        <p:txBody>
          <a:bodyPr vert="horz" anchor="t">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0" indent="0">
              <a:buFont typeface="Arial" panose="020B0604020202020204" pitchFamily="34" charset="0"/>
              <a:buNone/>
              <a:tabLst>
                <a:tab pos="339725" algn="l"/>
              </a:tabLst>
            </a:pPr>
            <a:r>
              <a:rPr lang="id-ID" sz="2000" b="1" dirty="0">
                <a:solidFill>
                  <a:schemeClr val="accent1"/>
                </a:solidFill>
              </a:rPr>
              <a:t>2.	Studi Kasus Proses Produksi Sekrup Baja</a:t>
            </a:r>
            <a:endParaRPr lang="en-US" sz="1600" dirty="0"/>
          </a:p>
          <a:p>
            <a:pPr marL="339725" lvl="1" indent="0" algn="just">
              <a:buNone/>
            </a:pPr>
            <a:r>
              <a:rPr lang="id-ID" sz="1600" dirty="0"/>
              <a:t>Seorang peneliti melakukan pengamatan proses produksi sekrup baja dengan bertujuan untuk mengetahui distribusi frekuensi dari sekrup baja yang cacat. Diambil 50 sampel dari 1000 sekrup baja yang diproduksi. Hal ini dilakukan sebanyak 30 kali produksi sehingga diperoleh banyaknya produk yang cacat dari setiap pengambilan sampel produksi sebagai berikut:</a:t>
            </a:r>
          </a:p>
          <a:p>
            <a:pPr marL="339725" lvl="1" indent="0" algn="just">
              <a:buNone/>
            </a:pPr>
            <a:r>
              <a:rPr lang="pt-BR" sz="1600" b="1" dirty="0"/>
              <a:t>13 6 10 6 9 12 7 11 10 13 13 6 7 8 7 12 6 8 14 9 16 14 12 9 12 5 11 8 12 14</a:t>
            </a:r>
            <a:endParaRPr lang="en-US" sz="1600" b="1" dirty="0"/>
          </a:p>
        </p:txBody>
      </p:sp>
      <p:sp>
        <p:nvSpPr>
          <p:cNvPr id="16" name="Content Placeholder 7">
            <a:extLst>
              <a:ext uri="{FF2B5EF4-FFF2-40B4-BE49-F238E27FC236}">
                <a16:creationId xmlns:a16="http://schemas.microsoft.com/office/drawing/2014/main" id="{C12E710F-3516-47FD-ADB2-8DE85F507DA3}"/>
              </a:ext>
            </a:extLst>
          </p:cNvPr>
          <p:cNvSpPr txBox="1">
            <a:spLocks/>
          </p:cNvSpPr>
          <p:nvPr/>
        </p:nvSpPr>
        <p:spPr>
          <a:xfrm>
            <a:off x="457200" y="1447800"/>
            <a:ext cx="6477000" cy="533399"/>
          </a:xfrm>
          <a:prstGeom prst="rect">
            <a:avLst/>
          </a:prstGeom>
        </p:spPr>
        <p:txBody>
          <a:bodyPr vert="horz" anchor="ctr">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indent="0">
              <a:buFont typeface="Arial" panose="020B0604020202020204" pitchFamily="34" charset="0"/>
              <a:buNone/>
            </a:pPr>
            <a:r>
              <a:rPr lang="id-ID" sz="2200" b="1" dirty="0">
                <a:solidFill>
                  <a:schemeClr val="accent1"/>
                </a:solidFill>
              </a:rPr>
              <a:t>Untuk Data Kuantitatif</a:t>
            </a:r>
            <a:endParaRPr lang="en-US" sz="2200" b="1" dirty="0">
              <a:solidFill>
                <a:schemeClr val="accent1"/>
              </a:solidFill>
            </a:endParaRPr>
          </a:p>
        </p:txBody>
      </p:sp>
      <p:pic>
        <p:nvPicPr>
          <p:cNvPr id="11" name="Picture 10">
            <a:extLst>
              <a:ext uri="{FF2B5EF4-FFF2-40B4-BE49-F238E27FC236}">
                <a16:creationId xmlns:a16="http://schemas.microsoft.com/office/drawing/2014/main" id="{D27B5FD9-DE58-46F2-9B91-B5F49F095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4217219"/>
            <a:ext cx="6979761" cy="2471146"/>
          </a:xfrm>
          <a:prstGeom prst="rect">
            <a:avLst/>
          </a:prstGeom>
        </p:spPr>
      </p:pic>
    </p:spTree>
    <p:extLst>
      <p:ext uri="{BB962C8B-B14F-4D97-AF65-F5344CB8AC3E}">
        <p14:creationId xmlns:p14="http://schemas.microsoft.com/office/powerpoint/2010/main" val="27763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4" name="Content Placeholder 7">
            <a:extLst>
              <a:ext uri="{FF2B5EF4-FFF2-40B4-BE49-F238E27FC236}">
                <a16:creationId xmlns:a16="http://schemas.microsoft.com/office/drawing/2014/main" id="{0FB02CA4-515F-4A4A-BC6D-C8BBC3AEA1E9}"/>
              </a:ext>
            </a:extLst>
          </p:cNvPr>
          <p:cNvSpPr>
            <a:spLocks noGrp="1"/>
          </p:cNvSpPr>
          <p:nvPr>
            <p:ph idx="1"/>
          </p:nvPr>
        </p:nvSpPr>
        <p:spPr>
          <a:xfrm>
            <a:off x="457200" y="1219200"/>
            <a:ext cx="4440158" cy="533399"/>
          </a:xfrm>
        </p:spPr>
        <p:txBody>
          <a:bodyPr anchor="ctr">
            <a:normAutofit fontScale="92500"/>
          </a:bodyPr>
          <a:lstStyle/>
          <a:p>
            <a:pPr marL="64008" indent="0">
              <a:buNone/>
            </a:pPr>
            <a:r>
              <a:rPr lang="id-ID" sz="2400" b="1" dirty="0">
                <a:solidFill>
                  <a:schemeClr val="accent1"/>
                </a:solidFill>
              </a:rPr>
              <a:t>CONTOH PENYAJIAN DATA (4)</a:t>
            </a:r>
            <a:endParaRPr lang="en-US" sz="2400" b="1" dirty="0">
              <a:solidFill>
                <a:schemeClr val="accent1"/>
              </a:solidFill>
            </a:endParaRPr>
          </a:p>
        </p:txBody>
      </p:sp>
      <p:pic>
        <p:nvPicPr>
          <p:cNvPr id="10" name="Picture 9">
            <a:extLst>
              <a:ext uri="{FF2B5EF4-FFF2-40B4-BE49-F238E27FC236}">
                <a16:creationId xmlns:a16="http://schemas.microsoft.com/office/drawing/2014/main" id="{35FD5199-A4BE-41D9-9476-BB6813593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969" y="2046514"/>
            <a:ext cx="5992061" cy="3943900"/>
          </a:xfrm>
          <a:prstGeom prst="rect">
            <a:avLst/>
          </a:prstGeom>
        </p:spPr>
      </p:pic>
    </p:spTree>
    <p:extLst>
      <p:ext uri="{BB962C8B-B14F-4D97-AF65-F5344CB8AC3E}">
        <p14:creationId xmlns:p14="http://schemas.microsoft.com/office/powerpoint/2010/main" val="53603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4" name="Content Placeholder 7">
            <a:extLst>
              <a:ext uri="{FF2B5EF4-FFF2-40B4-BE49-F238E27FC236}">
                <a16:creationId xmlns:a16="http://schemas.microsoft.com/office/drawing/2014/main" id="{0FB02CA4-515F-4A4A-BC6D-C8BBC3AEA1E9}"/>
              </a:ext>
            </a:extLst>
          </p:cNvPr>
          <p:cNvSpPr>
            <a:spLocks noGrp="1"/>
          </p:cNvSpPr>
          <p:nvPr>
            <p:ph idx="1"/>
          </p:nvPr>
        </p:nvSpPr>
        <p:spPr>
          <a:xfrm>
            <a:off x="457200" y="1066800"/>
            <a:ext cx="4876800" cy="533399"/>
          </a:xfrm>
        </p:spPr>
        <p:txBody>
          <a:bodyPr anchor="ctr">
            <a:normAutofit/>
          </a:bodyPr>
          <a:lstStyle/>
          <a:p>
            <a:pPr marL="64008" indent="0">
              <a:buNone/>
            </a:pPr>
            <a:r>
              <a:rPr lang="id-ID" sz="2200" b="1" dirty="0">
                <a:solidFill>
                  <a:schemeClr val="accent1"/>
                </a:solidFill>
              </a:rPr>
              <a:t>CONTOH PENYAJIAN DATA (5)</a:t>
            </a:r>
            <a:endParaRPr lang="en-US" sz="2200" b="1" dirty="0">
              <a:solidFill>
                <a:schemeClr val="accent1"/>
              </a:solidFill>
            </a:endParaRPr>
          </a:p>
        </p:txBody>
      </p:sp>
      <p:sp>
        <p:nvSpPr>
          <p:cNvPr id="15" name="Content Placeholder 7">
            <a:extLst>
              <a:ext uri="{FF2B5EF4-FFF2-40B4-BE49-F238E27FC236}">
                <a16:creationId xmlns:a16="http://schemas.microsoft.com/office/drawing/2014/main" id="{E553AE0F-D1DA-41A1-9A21-9C267D0E3F1F}"/>
              </a:ext>
            </a:extLst>
          </p:cNvPr>
          <p:cNvSpPr txBox="1">
            <a:spLocks/>
          </p:cNvSpPr>
          <p:nvPr/>
        </p:nvSpPr>
        <p:spPr>
          <a:xfrm>
            <a:off x="609600" y="2286000"/>
            <a:ext cx="8077200" cy="3505200"/>
          </a:xfrm>
          <a:prstGeom prst="rect">
            <a:avLst/>
          </a:prstGeom>
        </p:spPr>
        <p:txBody>
          <a:bodyPr vert="horz" anchor="t">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0" indent="0">
              <a:buFont typeface="Arial" panose="020B0604020202020204" pitchFamily="34" charset="0"/>
              <a:buNone/>
              <a:tabLst>
                <a:tab pos="339725" algn="l"/>
              </a:tabLst>
            </a:pPr>
            <a:r>
              <a:rPr lang="id-ID" sz="2000" b="1" dirty="0">
                <a:solidFill>
                  <a:schemeClr val="accent1"/>
                </a:solidFill>
              </a:rPr>
              <a:t>3.	Diagram Garis untuk Data Berpasangan</a:t>
            </a:r>
            <a:endParaRPr lang="en-US" sz="1600" dirty="0"/>
          </a:p>
          <a:p>
            <a:pPr marL="339725" lvl="1" indent="0" algn="just">
              <a:buNone/>
            </a:pPr>
            <a:r>
              <a:rPr lang="id-ID" sz="1600" dirty="0"/>
              <a:t>Diagram Garis (Line </a:t>
            </a:r>
            <a:r>
              <a:rPr lang="id-ID" sz="1600" dirty="0" err="1"/>
              <a:t>Chart</a:t>
            </a:r>
            <a:r>
              <a:rPr lang="id-ID" sz="1600" dirty="0"/>
              <a:t>) digunakan untuk melihat </a:t>
            </a:r>
            <a:r>
              <a:rPr lang="id-ID" sz="1600" dirty="0" err="1"/>
              <a:t>trend</a:t>
            </a:r>
            <a:r>
              <a:rPr lang="id-ID" sz="1600" dirty="0"/>
              <a:t>/pergerakan suatu variabel data tertentu. Line </a:t>
            </a:r>
            <a:r>
              <a:rPr lang="id-ID" sz="1600" dirty="0" err="1"/>
              <a:t>Chart</a:t>
            </a:r>
            <a:r>
              <a:rPr lang="id-ID" sz="1600" dirty="0"/>
              <a:t> juga merupakan salah satu diagram yang digunakan untuk data berpasangan. Ketika Diagram Garis digunakan untuk menggambarkan suatu </a:t>
            </a:r>
            <a:r>
              <a:rPr lang="id-ID" sz="1600" dirty="0" err="1"/>
              <a:t>respon</a:t>
            </a:r>
            <a:r>
              <a:rPr lang="id-ID" sz="1600" dirty="0"/>
              <a:t> pengamatan terhadap suatu periode waktu, Diagram garis dapat disebut juga sebagai diagram runtun waktu (</a:t>
            </a:r>
            <a:r>
              <a:rPr lang="id-ID" sz="1600" dirty="0" err="1"/>
              <a:t>Time</a:t>
            </a:r>
            <a:r>
              <a:rPr lang="id-ID" sz="1600" dirty="0"/>
              <a:t> </a:t>
            </a:r>
            <a:r>
              <a:rPr lang="id-ID" sz="1600" dirty="0" err="1"/>
              <a:t>Series</a:t>
            </a:r>
            <a:r>
              <a:rPr lang="id-ID" sz="1600" dirty="0"/>
              <a:t> </a:t>
            </a:r>
            <a:r>
              <a:rPr lang="id-ID" sz="1600" dirty="0" err="1"/>
              <a:t>Chart</a:t>
            </a:r>
            <a:r>
              <a:rPr lang="id-ID" sz="1600" dirty="0"/>
              <a:t>) atau </a:t>
            </a:r>
            <a:r>
              <a:rPr lang="id-ID" sz="1600" dirty="0" err="1"/>
              <a:t>Time</a:t>
            </a:r>
            <a:r>
              <a:rPr lang="id-ID" sz="1600" dirty="0"/>
              <a:t> </a:t>
            </a:r>
            <a:r>
              <a:rPr lang="id-ID" sz="1600" dirty="0" err="1"/>
              <a:t>Series</a:t>
            </a:r>
            <a:r>
              <a:rPr lang="id-ID" sz="1600" dirty="0"/>
              <a:t> Plot.</a:t>
            </a:r>
          </a:p>
          <a:p>
            <a:pPr marL="339725" lvl="1" indent="0" algn="just">
              <a:buNone/>
            </a:pPr>
            <a:endParaRPr lang="id-ID" sz="1600" dirty="0"/>
          </a:p>
          <a:p>
            <a:pPr marL="339725" lvl="1" indent="0" algn="just">
              <a:buNone/>
            </a:pPr>
            <a:r>
              <a:rPr lang="id-ID" sz="1600" dirty="0"/>
              <a:t>Seorang peneliti pemasaran ingin membandingkan hasil penjualan produk A dan produk B dalam satu tahun. Berikut diberikan data pergerakan historis dari produk A dan Produk B selama satu tahun:</a:t>
            </a:r>
            <a:endParaRPr lang="en-US" sz="1600" b="1" dirty="0"/>
          </a:p>
        </p:txBody>
      </p:sp>
      <p:sp>
        <p:nvSpPr>
          <p:cNvPr id="16" name="Content Placeholder 7">
            <a:extLst>
              <a:ext uri="{FF2B5EF4-FFF2-40B4-BE49-F238E27FC236}">
                <a16:creationId xmlns:a16="http://schemas.microsoft.com/office/drawing/2014/main" id="{C12E710F-3516-47FD-ADB2-8DE85F507DA3}"/>
              </a:ext>
            </a:extLst>
          </p:cNvPr>
          <p:cNvSpPr txBox="1">
            <a:spLocks/>
          </p:cNvSpPr>
          <p:nvPr/>
        </p:nvSpPr>
        <p:spPr>
          <a:xfrm>
            <a:off x="457200" y="1600200"/>
            <a:ext cx="6477000" cy="533399"/>
          </a:xfrm>
          <a:prstGeom prst="rect">
            <a:avLst/>
          </a:prstGeom>
        </p:spPr>
        <p:txBody>
          <a:bodyPr vert="horz" anchor="ctr">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indent="0">
              <a:buFont typeface="Arial" panose="020B0604020202020204" pitchFamily="34" charset="0"/>
              <a:buNone/>
            </a:pPr>
            <a:r>
              <a:rPr lang="id-ID" sz="2200" b="1" dirty="0">
                <a:solidFill>
                  <a:schemeClr val="accent1"/>
                </a:solidFill>
              </a:rPr>
              <a:t>Penyajian Diagram Garis</a:t>
            </a:r>
            <a:endParaRPr lang="en-US" sz="2200" b="1" dirty="0">
              <a:solidFill>
                <a:schemeClr val="accent1"/>
              </a:solidFill>
            </a:endParaRPr>
          </a:p>
        </p:txBody>
      </p:sp>
    </p:spTree>
    <p:extLst>
      <p:ext uri="{BB962C8B-B14F-4D97-AF65-F5344CB8AC3E}">
        <p14:creationId xmlns:p14="http://schemas.microsoft.com/office/powerpoint/2010/main" val="198835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4" name="Content Placeholder 7">
            <a:extLst>
              <a:ext uri="{FF2B5EF4-FFF2-40B4-BE49-F238E27FC236}">
                <a16:creationId xmlns:a16="http://schemas.microsoft.com/office/drawing/2014/main" id="{0FB02CA4-515F-4A4A-BC6D-C8BBC3AEA1E9}"/>
              </a:ext>
            </a:extLst>
          </p:cNvPr>
          <p:cNvSpPr>
            <a:spLocks noGrp="1"/>
          </p:cNvSpPr>
          <p:nvPr>
            <p:ph idx="1"/>
          </p:nvPr>
        </p:nvSpPr>
        <p:spPr>
          <a:xfrm>
            <a:off x="457199" y="1219200"/>
            <a:ext cx="4581835" cy="533399"/>
          </a:xfrm>
        </p:spPr>
        <p:txBody>
          <a:bodyPr anchor="ctr">
            <a:normAutofit fontScale="92500"/>
          </a:bodyPr>
          <a:lstStyle/>
          <a:p>
            <a:pPr marL="64008" indent="0">
              <a:buNone/>
            </a:pPr>
            <a:r>
              <a:rPr lang="id-ID" sz="2400" b="1" dirty="0">
                <a:solidFill>
                  <a:schemeClr val="accent1"/>
                </a:solidFill>
              </a:rPr>
              <a:t>CONTOH PENYAJIAN DATA (6)</a:t>
            </a:r>
            <a:endParaRPr lang="en-US" sz="2400" b="1" dirty="0">
              <a:solidFill>
                <a:schemeClr val="accent1"/>
              </a:solidFill>
            </a:endParaRPr>
          </a:p>
        </p:txBody>
      </p:sp>
      <p:pic>
        <p:nvPicPr>
          <p:cNvPr id="7" name="Picture 6">
            <a:extLst>
              <a:ext uri="{FF2B5EF4-FFF2-40B4-BE49-F238E27FC236}">
                <a16:creationId xmlns:a16="http://schemas.microsoft.com/office/drawing/2014/main" id="{745A6B89-520E-480A-9449-A8E0B163B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675923"/>
            <a:ext cx="4681336" cy="3810477"/>
          </a:xfrm>
          <a:prstGeom prst="rect">
            <a:avLst/>
          </a:prstGeom>
        </p:spPr>
      </p:pic>
      <p:pic>
        <p:nvPicPr>
          <p:cNvPr id="5" name="Picture 4">
            <a:extLst>
              <a:ext uri="{FF2B5EF4-FFF2-40B4-BE49-F238E27FC236}">
                <a16:creationId xmlns:a16="http://schemas.microsoft.com/office/drawing/2014/main" id="{6BC9011B-457D-4502-9D8A-F98805CBC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2667000"/>
            <a:ext cx="5257799" cy="4119153"/>
          </a:xfrm>
          <a:prstGeom prst="rect">
            <a:avLst/>
          </a:prstGeom>
        </p:spPr>
      </p:pic>
    </p:spTree>
    <p:extLst>
      <p:ext uri="{BB962C8B-B14F-4D97-AF65-F5344CB8AC3E}">
        <p14:creationId xmlns:p14="http://schemas.microsoft.com/office/powerpoint/2010/main" val="227727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200" b="0" dirty="0"/>
              <a:t>INVENTARISASI</a:t>
            </a:r>
            <a:r>
              <a:rPr lang="id-ID" sz="3200" dirty="0"/>
              <a:t> DATA</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grpSp>
        <p:nvGrpSpPr>
          <p:cNvPr id="14" name="Group 13" descr="heading graphic">
            <a:extLst>
              <a:ext uri="{FF2B5EF4-FFF2-40B4-BE49-F238E27FC236}">
                <a16:creationId xmlns:a16="http://schemas.microsoft.com/office/drawing/2014/main" id="{8A3D0E08-BD2D-4830-BB38-08A0405284D0}"/>
              </a:ext>
            </a:extLst>
          </p:cNvPr>
          <p:cNvGrpSpPr/>
          <p:nvPr/>
        </p:nvGrpSpPr>
        <p:grpSpPr>
          <a:xfrm>
            <a:off x="774148" y="1532858"/>
            <a:ext cx="1191861" cy="459376"/>
            <a:chOff x="2636518" y="3171825"/>
            <a:chExt cx="3168969" cy="514350"/>
          </a:xfrm>
        </p:grpSpPr>
        <p:pic>
          <p:nvPicPr>
            <p:cNvPr id="15" name="Graphic 14" descr="heading graphic 2">
              <a:extLst>
                <a:ext uri="{FF2B5EF4-FFF2-40B4-BE49-F238E27FC236}">
                  <a16:creationId xmlns:a16="http://schemas.microsoft.com/office/drawing/2014/main" id="{7B7BD771-8A84-4493-B10E-F7C407261D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8512" y="3171825"/>
              <a:ext cx="2466975" cy="514350"/>
            </a:xfrm>
            <a:prstGeom prst="rect">
              <a:avLst/>
            </a:prstGeom>
          </p:spPr>
        </p:pic>
        <p:pic>
          <p:nvPicPr>
            <p:cNvPr id="16" name="Graphic 15" descr="heading graphic 1">
              <a:extLst>
                <a:ext uri="{FF2B5EF4-FFF2-40B4-BE49-F238E27FC236}">
                  <a16:creationId xmlns:a16="http://schemas.microsoft.com/office/drawing/2014/main" id="{54D18DD1-D40F-4F9A-8A5B-982BE174A1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6518" y="3171825"/>
              <a:ext cx="904875" cy="514350"/>
            </a:xfrm>
            <a:prstGeom prst="rect">
              <a:avLst/>
            </a:prstGeom>
          </p:spPr>
        </p:pic>
      </p:gr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1937706" y="1532858"/>
            <a:ext cx="5301293" cy="459376"/>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2800" dirty="0"/>
              <a:t>Hal-hal yang harus dipahami:</a:t>
            </a:r>
            <a:endParaRPr lang="en-US" sz="2800" dirty="0"/>
          </a:p>
        </p:txBody>
      </p:sp>
      <p:sp>
        <p:nvSpPr>
          <p:cNvPr id="18" name="Rectangle 1">
            <a:extLst>
              <a:ext uri="{FF2B5EF4-FFF2-40B4-BE49-F238E27FC236}">
                <a16:creationId xmlns:a16="http://schemas.microsoft.com/office/drawing/2014/main" id="{377B6024-4229-46A5-9A51-E0DB25731892}"/>
              </a:ext>
            </a:extLst>
          </p:cNvPr>
          <p:cNvSpPr txBox="1">
            <a:spLocks/>
          </p:cNvSpPr>
          <p:nvPr/>
        </p:nvSpPr>
        <p:spPr>
          <a:xfrm>
            <a:off x="774148" y="2168882"/>
            <a:ext cx="6464851" cy="1564918"/>
          </a:xfrm>
          <a:prstGeom prst="rect">
            <a:avLst/>
          </a:prstGeom>
        </p:spPr>
        <p:txBody>
          <a:bodyPr vert="horz" lIns="0" rIns="0" anchor="t">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marL="640080" indent="-457200">
              <a:buFont typeface="+mj-lt"/>
              <a:buAutoNum type="arabicPeriod"/>
            </a:pPr>
            <a:r>
              <a:rPr lang="id-ID" sz="2400" b="0" dirty="0"/>
              <a:t>Kesadaran akan Pentingnya Data</a:t>
            </a:r>
          </a:p>
          <a:p>
            <a:pPr marL="640080" indent="-457200">
              <a:buFont typeface="+mj-lt"/>
              <a:buAutoNum type="arabicPeriod"/>
            </a:pPr>
            <a:r>
              <a:rPr lang="id-ID" sz="2400" b="0" dirty="0"/>
              <a:t>Komitmen</a:t>
            </a:r>
          </a:p>
          <a:p>
            <a:pPr marL="640080" indent="-457200">
              <a:buFont typeface="+mj-lt"/>
              <a:buAutoNum type="arabicPeriod"/>
            </a:pPr>
            <a:r>
              <a:rPr lang="id-ID" sz="2400" b="0" dirty="0"/>
              <a:t>Ketersediaan Aplikasi/Sistem Basis Data</a:t>
            </a:r>
          </a:p>
          <a:p>
            <a:pPr marL="640080" indent="-457200">
              <a:buFont typeface="+mj-lt"/>
              <a:buAutoNum type="arabicPeriod"/>
            </a:pPr>
            <a:r>
              <a:rPr lang="id-ID" sz="2400" b="0" dirty="0"/>
              <a:t>Waktu</a:t>
            </a:r>
            <a:endParaRPr lang="en-US" sz="2400" b="0" dirty="0"/>
          </a:p>
        </p:txBody>
      </p:sp>
      <p:grpSp>
        <p:nvGrpSpPr>
          <p:cNvPr id="19" name="Group 18" descr="heading graphic">
            <a:extLst>
              <a:ext uri="{FF2B5EF4-FFF2-40B4-BE49-F238E27FC236}">
                <a16:creationId xmlns:a16="http://schemas.microsoft.com/office/drawing/2014/main" id="{DDEE2593-B1F1-4094-991B-5064FD093C57}"/>
              </a:ext>
            </a:extLst>
          </p:cNvPr>
          <p:cNvGrpSpPr/>
          <p:nvPr/>
        </p:nvGrpSpPr>
        <p:grpSpPr>
          <a:xfrm>
            <a:off x="1720574" y="4229743"/>
            <a:ext cx="1191861" cy="459376"/>
            <a:chOff x="2636518" y="3171825"/>
            <a:chExt cx="3168969" cy="514350"/>
          </a:xfrm>
        </p:grpSpPr>
        <p:pic>
          <p:nvPicPr>
            <p:cNvPr id="20" name="Graphic 19" descr="heading graphic 2">
              <a:extLst>
                <a:ext uri="{FF2B5EF4-FFF2-40B4-BE49-F238E27FC236}">
                  <a16:creationId xmlns:a16="http://schemas.microsoft.com/office/drawing/2014/main" id="{61C17E50-A5A3-4C6D-9506-ACAF23813C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8512" y="3171825"/>
              <a:ext cx="2466975" cy="514350"/>
            </a:xfrm>
            <a:prstGeom prst="rect">
              <a:avLst/>
            </a:prstGeom>
          </p:spPr>
        </p:pic>
        <p:pic>
          <p:nvPicPr>
            <p:cNvPr id="21" name="Graphic 20" descr="heading graphic 1">
              <a:extLst>
                <a:ext uri="{FF2B5EF4-FFF2-40B4-BE49-F238E27FC236}">
                  <a16:creationId xmlns:a16="http://schemas.microsoft.com/office/drawing/2014/main" id="{9A73A1CB-EA2F-439D-A6F3-B53DEF9095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6518" y="3171825"/>
              <a:ext cx="904875" cy="514350"/>
            </a:xfrm>
            <a:prstGeom prst="rect">
              <a:avLst/>
            </a:prstGeom>
          </p:spPr>
        </p:pic>
      </p:grpSp>
      <p:sp>
        <p:nvSpPr>
          <p:cNvPr id="22" name="Rectangle 1">
            <a:extLst>
              <a:ext uri="{FF2B5EF4-FFF2-40B4-BE49-F238E27FC236}">
                <a16:creationId xmlns:a16="http://schemas.microsoft.com/office/drawing/2014/main" id="{610B6391-4FBB-433C-A70C-DA50C8276C16}"/>
              </a:ext>
            </a:extLst>
          </p:cNvPr>
          <p:cNvSpPr txBox="1">
            <a:spLocks/>
          </p:cNvSpPr>
          <p:nvPr/>
        </p:nvSpPr>
        <p:spPr>
          <a:xfrm>
            <a:off x="2884132" y="4229743"/>
            <a:ext cx="5574068" cy="459376"/>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2800" dirty="0"/>
              <a:t>Kelemahan yang masih ditemui:</a:t>
            </a:r>
            <a:endParaRPr lang="en-US" sz="2800" dirty="0"/>
          </a:p>
        </p:txBody>
      </p:sp>
      <p:sp>
        <p:nvSpPr>
          <p:cNvPr id="23" name="Rectangle 1">
            <a:extLst>
              <a:ext uri="{FF2B5EF4-FFF2-40B4-BE49-F238E27FC236}">
                <a16:creationId xmlns:a16="http://schemas.microsoft.com/office/drawing/2014/main" id="{3A53F8D6-9653-471F-B95F-853507FA3299}"/>
              </a:ext>
            </a:extLst>
          </p:cNvPr>
          <p:cNvSpPr txBox="1">
            <a:spLocks/>
          </p:cNvSpPr>
          <p:nvPr/>
        </p:nvSpPr>
        <p:spPr>
          <a:xfrm>
            <a:off x="1720574" y="4865767"/>
            <a:ext cx="6464851" cy="1564918"/>
          </a:xfrm>
          <a:prstGeom prst="rect">
            <a:avLst/>
          </a:prstGeom>
        </p:spPr>
        <p:txBody>
          <a:bodyPr vert="horz" lIns="0" rIns="0" anchor="t">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marL="640080" indent="-457200">
              <a:buFont typeface="+mj-lt"/>
              <a:buAutoNum type="arabicPeriod"/>
            </a:pPr>
            <a:r>
              <a:rPr lang="id-ID" sz="2400" b="0" dirty="0"/>
              <a:t>Kualitas Data</a:t>
            </a:r>
          </a:p>
          <a:p>
            <a:pPr marL="640080" indent="-457200">
              <a:buFont typeface="+mj-lt"/>
              <a:buAutoNum type="arabicPeriod"/>
            </a:pPr>
            <a:r>
              <a:rPr lang="id-ID" sz="2400" b="0" dirty="0"/>
              <a:t>Sumber Daya Manusia yang terbatas</a:t>
            </a:r>
          </a:p>
          <a:p>
            <a:pPr marL="640080" indent="-457200">
              <a:buFont typeface="+mj-lt"/>
              <a:buAutoNum type="arabicPeriod"/>
            </a:pPr>
            <a:r>
              <a:rPr lang="id-ID" sz="2400" b="0" dirty="0"/>
              <a:t>Sistem Basis Data yang belum optimal</a:t>
            </a:r>
          </a:p>
          <a:p>
            <a:pPr marL="640080" indent="-457200">
              <a:buFont typeface="+mj-lt"/>
              <a:buAutoNum type="arabicPeriod"/>
            </a:pPr>
            <a:r>
              <a:rPr lang="id-ID" sz="2400" b="0" dirty="0"/>
              <a:t>Prioritas dalam Pelayanan Data</a:t>
            </a:r>
            <a:endParaRPr lang="en-US" sz="2400" b="0" dirty="0"/>
          </a:p>
        </p:txBody>
      </p:sp>
    </p:spTree>
    <p:extLst>
      <p:ext uri="{BB962C8B-B14F-4D97-AF65-F5344CB8AC3E}">
        <p14:creationId xmlns:p14="http://schemas.microsoft.com/office/powerpoint/2010/main" val="303047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4" name="Title 3">
            <a:extLst>
              <a:ext uri="{FF2B5EF4-FFF2-40B4-BE49-F238E27FC236}">
                <a16:creationId xmlns:a16="http://schemas.microsoft.com/office/drawing/2014/main" id="{5368EBE7-E99E-45C0-ABBC-91F6B0C96604}"/>
              </a:ext>
            </a:extLst>
          </p:cNvPr>
          <p:cNvSpPr>
            <a:spLocks noGrp="1"/>
          </p:cNvSpPr>
          <p:nvPr>
            <p:ph type="title"/>
          </p:nvPr>
        </p:nvSpPr>
        <p:spPr>
          <a:xfrm>
            <a:off x="1600200" y="2286000"/>
            <a:ext cx="6400800" cy="2514600"/>
          </a:xfrm>
        </p:spPr>
        <p:txBody>
          <a:bodyPr/>
          <a:lstStyle/>
          <a:p>
            <a:pPr algn="ctr"/>
            <a:r>
              <a:rPr lang="id-ID" sz="5400" dirty="0"/>
              <a:t>TERIMA KASIH</a:t>
            </a:r>
            <a:endParaRPr lang="en-US" sz="5400" dirty="0"/>
          </a:p>
        </p:txBody>
      </p:sp>
    </p:spTree>
    <p:extLst>
      <p:ext uri="{BB962C8B-B14F-4D97-AF65-F5344CB8AC3E}">
        <p14:creationId xmlns:p14="http://schemas.microsoft.com/office/powerpoint/2010/main" val="289285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dirty="0"/>
              <a:t>DATA</a:t>
            </a:r>
            <a:endParaRPr lang="en-US"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1143000"/>
            <a:ext cx="6252209"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Definisi</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0" name="Callout: Bent Line with Accent Bar 9">
            <a:extLst>
              <a:ext uri="{FF2B5EF4-FFF2-40B4-BE49-F238E27FC236}">
                <a16:creationId xmlns:a16="http://schemas.microsoft.com/office/drawing/2014/main" id="{74FD96B4-D46B-47D6-A419-FD41870B78C6}"/>
              </a:ext>
            </a:extLst>
          </p:cNvPr>
          <p:cNvSpPr/>
          <p:nvPr/>
        </p:nvSpPr>
        <p:spPr>
          <a:xfrm>
            <a:off x="2362200" y="1752600"/>
            <a:ext cx="6172200" cy="1079864"/>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t>Merupakan suatu istilah umum untuk pengamatan dan pengukuran yang dikumpulkan selama penyelidikan atau penelitian ilmiah.</a:t>
            </a:r>
            <a:endParaRPr lang="en-US" sz="2400" dirty="0"/>
          </a:p>
        </p:txBody>
      </p:sp>
      <p:sp>
        <p:nvSpPr>
          <p:cNvPr id="37" name="Rectangle 1">
            <a:extLst>
              <a:ext uri="{FF2B5EF4-FFF2-40B4-BE49-F238E27FC236}">
                <a16:creationId xmlns:a16="http://schemas.microsoft.com/office/drawing/2014/main" id="{FD210FBB-4F60-4A3B-9BDD-8573851174AF}"/>
              </a:ext>
            </a:extLst>
          </p:cNvPr>
          <p:cNvSpPr txBox="1">
            <a:spLocks/>
          </p:cNvSpPr>
          <p:nvPr/>
        </p:nvSpPr>
        <p:spPr>
          <a:xfrm>
            <a:off x="609600" y="3048000"/>
            <a:ext cx="6400800" cy="570706"/>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Jenis Data, menurut sumbernya</a:t>
            </a:r>
            <a:endParaRPr lang="en-US" sz="3200" dirty="0"/>
          </a:p>
        </p:txBody>
      </p:sp>
      <p:sp>
        <p:nvSpPr>
          <p:cNvPr id="38" name="Callout: Bent Line with Accent Bar 37">
            <a:extLst>
              <a:ext uri="{FF2B5EF4-FFF2-40B4-BE49-F238E27FC236}">
                <a16:creationId xmlns:a16="http://schemas.microsoft.com/office/drawing/2014/main" id="{54EFAC19-1C71-4557-A884-5B3E49D25C4D}"/>
              </a:ext>
            </a:extLst>
          </p:cNvPr>
          <p:cNvSpPr/>
          <p:nvPr/>
        </p:nvSpPr>
        <p:spPr>
          <a:xfrm>
            <a:off x="2362200" y="3657601"/>
            <a:ext cx="6172200" cy="2057400"/>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indent="-404813" algn="just">
              <a:buAutoNum type="arabicPeriod"/>
              <a:tabLst>
                <a:tab pos="574675" algn="l"/>
              </a:tabLst>
            </a:pPr>
            <a:r>
              <a:rPr lang="id-ID" b="1" dirty="0"/>
              <a:t>Data Primer</a:t>
            </a:r>
          </a:p>
          <a:p>
            <a:pPr marL="404813" indent="-404813" algn="just"/>
            <a:r>
              <a:rPr lang="id-ID" dirty="0"/>
              <a:t>	</a:t>
            </a:r>
            <a:r>
              <a:rPr lang="id-ID" sz="1600" dirty="0"/>
              <a:t>Data yang diperoleh atau dikumpulkan langsung di lapangan oleh orang yang melakukan penelitian atau yang bersangkutan yang memerlukannya.</a:t>
            </a:r>
          </a:p>
          <a:p>
            <a:pPr marL="404813" indent="-404813" algn="just">
              <a:buAutoNum type="arabicPeriod" startAt="2"/>
              <a:tabLst>
                <a:tab pos="574675" algn="l"/>
              </a:tabLst>
            </a:pPr>
            <a:r>
              <a:rPr lang="id-ID" b="1" dirty="0"/>
              <a:t>Data Sekunder</a:t>
            </a:r>
          </a:p>
          <a:p>
            <a:pPr marL="404813" indent="-404813" algn="just">
              <a:tabLst>
                <a:tab pos="574675" algn="l"/>
              </a:tabLst>
            </a:pPr>
            <a:r>
              <a:rPr lang="id-ID" dirty="0"/>
              <a:t>	</a:t>
            </a:r>
            <a:r>
              <a:rPr lang="id-ID" sz="1600" dirty="0"/>
              <a:t>Data yang diperoleh atau dikumpulkan oleh orang yang melakukan penelitian dari sumber-sumber yang telah ada.</a:t>
            </a:r>
            <a:endParaRPr lang="en-US" dirty="0"/>
          </a:p>
        </p:txBody>
      </p:sp>
    </p:spTree>
    <p:extLst>
      <p:ext uri="{BB962C8B-B14F-4D97-AF65-F5344CB8AC3E}">
        <p14:creationId xmlns:p14="http://schemas.microsoft.com/office/powerpoint/2010/main" val="178292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dirty="0"/>
              <a:t>DATA</a:t>
            </a:r>
            <a:endParaRPr lang="en-US"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1143000"/>
            <a:ext cx="5791201"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Jenis Data, menurut sifatnya</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0" name="Callout: Bent Line with Accent Bar 9">
            <a:extLst>
              <a:ext uri="{FF2B5EF4-FFF2-40B4-BE49-F238E27FC236}">
                <a16:creationId xmlns:a16="http://schemas.microsoft.com/office/drawing/2014/main" id="{74FD96B4-D46B-47D6-A419-FD41870B78C6}"/>
              </a:ext>
            </a:extLst>
          </p:cNvPr>
          <p:cNvSpPr/>
          <p:nvPr/>
        </p:nvSpPr>
        <p:spPr>
          <a:xfrm>
            <a:off x="2362200" y="1752600"/>
            <a:ext cx="6172200" cy="4114800"/>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indent="-404813" algn="just">
              <a:buAutoNum type="arabicPeriod"/>
              <a:tabLst>
                <a:tab pos="574675" algn="l"/>
              </a:tabLst>
            </a:pPr>
            <a:r>
              <a:rPr lang="id-ID" b="1" dirty="0"/>
              <a:t>Data Kualitatif</a:t>
            </a:r>
          </a:p>
          <a:p>
            <a:pPr marL="404813" indent="-404813" algn="just"/>
            <a:r>
              <a:rPr lang="id-ID" sz="2000" dirty="0"/>
              <a:t>	</a:t>
            </a:r>
            <a:r>
              <a:rPr lang="id-ID" sz="1600" dirty="0"/>
              <a:t>Data yang berasal dari hasil pengamatannya yang berbentuk </a:t>
            </a:r>
            <a:r>
              <a:rPr lang="id-ID" sz="1600" dirty="0" err="1"/>
              <a:t>kategorik</a:t>
            </a:r>
            <a:r>
              <a:rPr lang="id-ID" sz="1600" dirty="0"/>
              <a:t> atau atribut, misalnya kepuasan responden, jenis kelamin, agama, dll.</a:t>
            </a:r>
          </a:p>
          <a:p>
            <a:pPr marL="404813" indent="-404813" algn="just">
              <a:buAutoNum type="arabicPeriod" startAt="2"/>
              <a:tabLst>
                <a:tab pos="574675" algn="l"/>
              </a:tabLst>
            </a:pPr>
            <a:r>
              <a:rPr lang="id-ID" b="1" dirty="0"/>
              <a:t>Data Kuantitatif</a:t>
            </a:r>
            <a:endParaRPr lang="id-ID" sz="2000" b="1" dirty="0"/>
          </a:p>
          <a:p>
            <a:pPr marL="404813" indent="-404813" algn="just">
              <a:tabLst>
                <a:tab pos="574675" algn="l"/>
              </a:tabLst>
            </a:pPr>
            <a:r>
              <a:rPr lang="id-ID" sz="2000" dirty="0"/>
              <a:t>	</a:t>
            </a:r>
            <a:r>
              <a:rPr lang="id-ID" sz="1600" dirty="0"/>
              <a:t>Data yang berbentuk bilangan atau numerik. Digolongkan menjadi dua jenis, yaitu:</a:t>
            </a:r>
          </a:p>
          <a:p>
            <a:pPr marL="404813" indent="-404813" algn="just">
              <a:tabLst>
                <a:tab pos="574675" algn="l"/>
              </a:tabLst>
            </a:pPr>
            <a:r>
              <a:rPr lang="id-ID" sz="1600" dirty="0"/>
              <a:t>	</a:t>
            </a:r>
            <a:r>
              <a:rPr lang="id-ID" sz="1600" b="1" dirty="0"/>
              <a:t>a. Data Diskrit</a:t>
            </a:r>
          </a:p>
          <a:p>
            <a:pPr marL="404813" indent="-404813" algn="just">
              <a:tabLst>
                <a:tab pos="627063" algn="l"/>
              </a:tabLst>
            </a:pPr>
            <a:r>
              <a:rPr lang="id-ID" sz="1600" dirty="0"/>
              <a:t>		Data yang memiliki nilai berupa bilangan bulat dan 	diperoleh dari hasil menghitung (</a:t>
            </a:r>
            <a:r>
              <a:rPr lang="id-ID" sz="1600" i="1" dirty="0" err="1"/>
              <a:t>countable</a:t>
            </a:r>
            <a:r>
              <a:rPr lang="id-ID" sz="1600" dirty="0"/>
              <a:t>), misalnya data 	banyaknya mahasiswa, banyaknya produk yang cacat, </a:t>
            </a:r>
            <a:r>
              <a:rPr lang="id-ID" sz="1600" dirty="0" err="1"/>
              <a:t>dll</a:t>
            </a:r>
            <a:endParaRPr lang="id-ID" sz="1600" dirty="0"/>
          </a:p>
          <a:p>
            <a:pPr marL="404813" indent="-404813" algn="just">
              <a:tabLst>
                <a:tab pos="574675" algn="l"/>
              </a:tabLst>
            </a:pPr>
            <a:r>
              <a:rPr lang="id-ID" sz="1600" dirty="0"/>
              <a:t>	</a:t>
            </a:r>
            <a:r>
              <a:rPr lang="id-ID" sz="1600" b="1" dirty="0"/>
              <a:t>b. Data Kontinu</a:t>
            </a:r>
          </a:p>
          <a:p>
            <a:pPr marL="404813" indent="-404813" algn="just">
              <a:tabLst>
                <a:tab pos="627063" algn="l"/>
              </a:tabLst>
            </a:pPr>
            <a:r>
              <a:rPr lang="id-ID" sz="1200" dirty="0"/>
              <a:t>		</a:t>
            </a:r>
            <a:r>
              <a:rPr lang="id-ID" sz="1600" dirty="0"/>
              <a:t>Data yang memiliki nilai berupa bilangan real dan 	diperoleh dari hasil mengukur (</a:t>
            </a:r>
            <a:r>
              <a:rPr lang="id-ID" sz="1600" i="1" dirty="0" err="1"/>
              <a:t>measurable</a:t>
            </a:r>
            <a:r>
              <a:rPr lang="id-ID" sz="1600" dirty="0"/>
              <a:t>), misalnya data 	tinggi badan, berat besi, </a:t>
            </a:r>
            <a:r>
              <a:rPr lang="id-ID" sz="1600" dirty="0" err="1"/>
              <a:t>dll</a:t>
            </a:r>
            <a:endParaRPr lang="en-US" sz="1200" dirty="0"/>
          </a:p>
        </p:txBody>
      </p:sp>
    </p:spTree>
    <p:extLst>
      <p:ext uri="{BB962C8B-B14F-4D97-AF65-F5344CB8AC3E}">
        <p14:creationId xmlns:p14="http://schemas.microsoft.com/office/powerpoint/2010/main" val="246098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dirty="0"/>
              <a:t>DATA</a:t>
            </a:r>
            <a:endParaRPr lang="en-US"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990600"/>
            <a:ext cx="6252209"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Pengukuran</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0" name="Callout: Bent Line with Accent Bar 9">
            <a:extLst>
              <a:ext uri="{FF2B5EF4-FFF2-40B4-BE49-F238E27FC236}">
                <a16:creationId xmlns:a16="http://schemas.microsoft.com/office/drawing/2014/main" id="{74FD96B4-D46B-47D6-A419-FD41870B78C6}"/>
              </a:ext>
            </a:extLst>
          </p:cNvPr>
          <p:cNvSpPr/>
          <p:nvPr/>
        </p:nvSpPr>
        <p:spPr>
          <a:xfrm>
            <a:off x="2362200" y="1600200"/>
            <a:ext cx="6172200" cy="1079864"/>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t>Suatu usaha memasangkan angka-angka terhadap obyek-obyek atau peristiwa-peristiwa menurut aturan tertentu.</a:t>
            </a:r>
            <a:endParaRPr lang="en-US" sz="2400" dirty="0"/>
          </a:p>
        </p:txBody>
      </p:sp>
      <p:sp>
        <p:nvSpPr>
          <p:cNvPr id="37" name="Rectangle 1">
            <a:extLst>
              <a:ext uri="{FF2B5EF4-FFF2-40B4-BE49-F238E27FC236}">
                <a16:creationId xmlns:a16="http://schemas.microsoft.com/office/drawing/2014/main" id="{FD210FBB-4F60-4A3B-9BDD-8573851174AF}"/>
              </a:ext>
            </a:extLst>
          </p:cNvPr>
          <p:cNvSpPr txBox="1">
            <a:spLocks/>
          </p:cNvSpPr>
          <p:nvPr/>
        </p:nvSpPr>
        <p:spPr>
          <a:xfrm>
            <a:off x="609600" y="2743201"/>
            <a:ext cx="6400800" cy="570706"/>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Jenis Skala Pengukuran (1)</a:t>
            </a:r>
            <a:endParaRPr lang="en-US" sz="3200" dirty="0"/>
          </a:p>
        </p:txBody>
      </p:sp>
      <p:sp>
        <p:nvSpPr>
          <p:cNvPr id="38" name="Callout: Bent Line with Accent Bar 37">
            <a:extLst>
              <a:ext uri="{FF2B5EF4-FFF2-40B4-BE49-F238E27FC236}">
                <a16:creationId xmlns:a16="http://schemas.microsoft.com/office/drawing/2014/main" id="{54EFAC19-1C71-4557-A884-5B3E49D25C4D}"/>
              </a:ext>
            </a:extLst>
          </p:cNvPr>
          <p:cNvSpPr/>
          <p:nvPr/>
        </p:nvSpPr>
        <p:spPr>
          <a:xfrm>
            <a:off x="2362200" y="3352801"/>
            <a:ext cx="6172200" cy="2971799"/>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indent="-404813" algn="just">
              <a:buAutoNum type="arabicPeriod"/>
              <a:tabLst>
                <a:tab pos="574675" algn="l"/>
              </a:tabLst>
            </a:pPr>
            <a:r>
              <a:rPr lang="id-ID" b="1" dirty="0"/>
              <a:t>Skala Nominal</a:t>
            </a:r>
          </a:p>
          <a:p>
            <a:pPr marL="404813" indent="-404813" algn="just"/>
            <a:r>
              <a:rPr lang="id-ID" dirty="0"/>
              <a:t>	</a:t>
            </a:r>
            <a:r>
              <a:rPr lang="id-ID" sz="1600" dirty="0"/>
              <a:t>Skala pengukuran yang memiliki dasar penggolongan hanya </a:t>
            </a:r>
            <a:r>
              <a:rPr lang="id-ID" sz="1600" dirty="0" err="1"/>
              <a:t>kategorik</a:t>
            </a:r>
            <a:r>
              <a:rPr lang="id-ID" sz="1600" dirty="0"/>
              <a:t> yang saling bebas dan terbatas. Angka digunakan untuk membedakan satu obyek dengan obyek lainnya. Pada skala pengukuran ini, angka yang ditunjuk untuk suatu kategori hanyalah sekedar label atau kode. Contoh:</a:t>
            </a:r>
          </a:p>
          <a:p>
            <a:pPr marL="404813" indent="-404813" algn="just"/>
            <a:r>
              <a:rPr lang="id-ID" sz="1600" dirty="0"/>
              <a:t>	Variabel jenis kelamin, diberi kode : 1 untuk pria dan 2 untuk wanita;</a:t>
            </a:r>
          </a:p>
          <a:p>
            <a:pPr marL="404813" indent="-404813" algn="just"/>
            <a:r>
              <a:rPr lang="id-ID" sz="1600" dirty="0"/>
              <a:t>	Variabel agama yang dipeluk, diberi kode : 1 untuk Islam, 2 untuk Katolik, 3 untuk Protestan, 4 untuk Hindu, 5 untuk Budha dan 6 untuk Konghucu.</a:t>
            </a:r>
          </a:p>
        </p:txBody>
      </p:sp>
    </p:spTree>
    <p:extLst>
      <p:ext uri="{BB962C8B-B14F-4D97-AF65-F5344CB8AC3E}">
        <p14:creationId xmlns:p14="http://schemas.microsoft.com/office/powerpoint/2010/main" val="291196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dirty="0"/>
              <a:t>DATA</a:t>
            </a:r>
            <a:endParaRPr lang="en-US"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1143000"/>
            <a:ext cx="5410201"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Jenis Skala Pengukuran (2)</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0" name="Callout: Bent Line with Accent Bar 9">
            <a:extLst>
              <a:ext uri="{FF2B5EF4-FFF2-40B4-BE49-F238E27FC236}">
                <a16:creationId xmlns:a16="http://schemas.microsoft.com/office/drawing/2014/main" id="{74FD96B4-D46B-47D6-A419-FD41870B78C6}"/>
              </a:ext>
            </a:extLst>
          </p:cNvPr>
          <p:cNvSpPr/>
          <p:nvPr/>
        </p:nvSpPr>
        <p:spPr>
          <a:xfrm>
            <a:off x="2362200" y="1752600"/>
            <a:ext cx="6172200" cy="4343400"/>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indent="-404813" algn="just">
              <a:tabLst>
                <a:tab pos="574675" algn="l"/>
              </a:tabLst>
            </a:pPr>
            <a:r>
              <a:rPr lang="id-ID" b="1" dirty="0"/>
              <a:t>2.	Skala Ordinal</a:t>
            </a:r>
          </a:p>
          <a:p>
            <a:pPr marL="404813" indent="-404813" algn="just"/>
            <a:r>
              <a:rPr lang="id-ID" sz="2000" dirty="0"/>
              <a:t>	</a:t>
            </a:r>
            <a:r>
              <a:rPr lang="id-ID" sz="1600" dirty="0"/>
              <a:t>Skala pengukuran yang memiliki angka </a:t>
            </a:r>
            <a:r>
              <a:rPr lang="id-ID" sz="1600" dirty="0" err="1"/>
              <a:t>dimana</a:t>
            </a:r>
            <a:r>
              <a:rPr lang="id-ID" sz="1600" dirty="0"/>
              <a:t> selain digunakan untuk membedakan, juga digunakan untuk menyatakan urutan tertentu atau </a:t>
            </a:r>
            <a:r>
              <a:rPr lang="id-ID" sz="1600" dirty="0" err="1"/>
              <a:t>ranking</a:t>
            </a:r>
            <a:r>
              <a:rPr lang="id-ID" sz="1600" dirty="0"/>
              <a:t>. Contoh:</a:t>
            </a:r>
          </a:p>
          <a:p>
            <a:pPr marL="404813" indent="-404813" algn="just"/>
            <a:r>
              <a:rPr lang="id-ID" sz="1600" dirty="0"/>
              <a:t>	Variabel </a:t>
            </a:r>
            <a:r>
              <a:rPr lang="id-ID" sz="1600" dirty="0" err="1"/>
              <a:t>Grade</a:t>
            </a:r>
            <a:r>
              <a:rPr lang="id-ID" sz="1600" dirty="0"/>
              <a:t> Nilai : A, B, C, D, E.</a:t>
            </a:r>
          </a:p>
          <a:p>
            <a:pPr marL="404813" indent="-404813" algn="just"/>
            <a:r>
              <a:rPr lang="id-ID" sz="1600" dirty="0"/>
              <a:t>	Variabel Skala Penilaian : 1 untuk sempurna, 2 untuk baik, 3 untuk buruk.</a:t>
            </a:r>
          </a:p>
          <a:p>
            <a:pPr marL="404813" indent="-404813" algn="just"/>
            <a:r>
              <a:rPr lang="id-ID" sz="1600" dirty="0"/>
              <a:t>	Variabel Skala Sikap Responden : 1 untuk sangat tidak setuju, 2 untuk tidak setuju, 3 untuk cukup setuju, 4 untuk setuju dan 5 untuk sangat setuju.</a:t>
            </a:r>
          </a:p>
          <a:p>
            <a:pPr marL="404813" indent="-404813" algn="just">
              <a:tabLst>
                <a:tab pos="574675" algn="l"/>
              </a:tabLst>
            </a:pPr>
            <a:r>
              <a:rPr lang="id-ID" b="1" dirty="0"/>
              <a:t>3.	Skala Interval</a:t>
            </a:r>
            <a:endParaRPr lang="id-ID" sz="2000" b="1" dirty="0"/>
          </a:p>
          <a:p>
            <a:pPr marL="404813" indent="-404813" algn="just">
              <a:tabLst>
                <a:tab pos="574675" algn="l"/>
              </a:tabLst>
            </a:pPr>
            <a:r>
              <a:rPr lang="id-ID" sz="2000" dirty="0"/>
              <a:t>	</a:t>
            </a:r>
            <a:r>
              <a:rPr lang="id-ID" sz="1600" dirty="0"/>
              <a:t>Skala pengukuran yang memiliki angka </a:t>
            </a:r>
            <a:r>
              <a:rPr lang="id-ID" sz="1600" dirty="0" err="1"/>
              <a:t>dimana</a:t>
            </a:r>
            <a:r>
              <a:rPr lang="id-ID" sz="1600" dirty="0"/>
              <a:t> selain digunakan untuk membedakan dan menyatakan urutan, juga memberi informasi tentang interval (jarak) antara satu obyek dengan obyek lain. Contoh : Indeks Prestasi, Suhu dan Tahun.</a:t>
            </a:r>
            <a:endParaRPr lang="en-US" sz="1200" dirty="0"/>
          </a:p>
        </p:txBody>
      </p:sp>
    </p:spTree>
    <p:extLst>
      <p:ext uri="{BB962C8B-B14F-4D97-AF65-F5344CB8AC3E}">
        <p14:creationId xmlns:p14="http://schemas.microsoft.com/office/powerpoint/2010/main" val="125543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dirty="0"/>
              <a:t>DATA</a:t>
            </a:r>
            <a:endParaRPr lang="en-US"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1143000"/>
            <a:ext cx="6252209"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Jenis Skala Pengukuran (3)</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0" name="Callout: Bent Line with Accent Bar 9">
            <a:extLst>
              <a:ext uri="{FF2B5EF4-FFF2-40B4-BE49-F238E27FC236}">
                <a16:creationId xmlns:a16="http://schemas.microsoft.com/office/drawing/2014/main" id="{74FD96B4-D46B-47D6-A419-FD41870B78C6}"/>
              </a:ext>
            </a:extLst>
          </p:cNvPr>
          <p:cNvSpPr/>
          <p:nvPr/>
        </p:nvSpPr>
        <p:spPr>
          <a:xfrm>
            <a:off x="2362200" y="1752600"/>
            <a:ext cx="6172200" cy="2133600"/>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indent="-404813" algn="just">
              <a:buAutoNum type="arabicPeriod" startAt="4"/>
            </a:pPr>
            <a:r>
              <a:rPr lang="id-ID" b="1" dirty="0"/>
              <a:t>Skala Rasio</a:t>
            </a:r>
          </a:p>
          <a:p>
            <a:pPr marL="404813" indent="-404813" algn="just"/>
            <a:r>
              <a:rPr lang="id-ID" sz="2000" b="1" dirty="0"/>
              <a:t>	</a:t>
            </a:r>
            <a:r>
              <a:rPr lang="id-ID" sz="1600" dirty="0"/>
              <a:t>Skala pengukuran yang memiliki angka selain informasi tentang urutan dan interval (jarak) antar obyek, ada tambahan informasi tentang jarak atau perbedaan antara suatu obyek dengan nilai nol mutlak, misalnya ukuran tinggi 4cm merupakan dua kali ukuran tinggi 2cm. Contoh : pengukuran tinggi, berat, waktu, jarak, harga dan umur.</a:t>
            </a:r>
            <a:endParaRPr lang="en-US" sz="2000" b="1" dirty="0"/>
          </a:p>
        </p:txBody>
      </p:sp>
    </p:spTree>
    <p:extLst>
      <p:ext uri="{BB962C8B-B14F-4D97-AF65-F5344CB8AC3E}">
        <p14:creationId xmlns:p14="http://schemas.microsoft.com/office/powerpoint/2010/main" val="311577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1676400"/>
            <a:ext cx="6858001"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Dilakukan dengan 2 alat statistik :</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sp>
        <p:nvSpPr>
          <p:cNvPr id="10" name="Callout: Bent Line with Accent Bar 9">
            <a:extLst>
              <a:ext uri="{FF2B5EF4-FFF2-40B4-BE49-F238E27FC236}">
                <a16:creationId xmlns:a16="http://schemas.microsoft.com/office/drawing/2014/main" id="{74FD96B4-D46B-47D6-A419-FD41870B78C6}"/>
              </a:ext>
            </a:extLst>
          </p:cNvPr>
          <p:cNvSpPr/>
          <p:nvPr/>
        </p:nvSpPr>
        <p:spPr>
          <a:xfrm>
            <a:off x="2362200" y="2590800"/>
            <a:ext cx="6172200" cy="3124200"/>
          </a:xfrm>
          <a:prstGeom prst="accentCallout2">
            <a:avLst>
              <a:gd name="adj1" fmla="val 63915"/>
              <a:gd name="adj2" fmla="val -1414"/>
              <a:gd name="adj3" fmla="val 63805"/>
              <a:gd name="adj4" fmla="val -7875"/>
              <a:gd name="adj5" fmla="val -27"/>
              <a:gd name="adj6" fmla="val -1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indent="-404813" algn="just">
              <a:tabLst>
                <a:tab pos="574675" algn="l"/>
              </a:tabLst>
            </a:pPr>
            <a:r>
              <a:rPr lang="id-ID" sz="2400" b="1" dirty="0"/>
              <a:t>1.	Tabel Statistik</a:t>
            </a:r>
          </a:p>
          <a:p>
            <a:pPr marL="404813" indent="-404813" algn="just"/>
            <a:r>
              <a:rPr lang="id-ID" sz="2000" dirty="0"/>
              <a:t>	</a:t>
            </a:r>
            <a:r>
              <a:rPr lang="id-ID" dirty="0"/>
              <a:t>meliputi Tabel Distribusi Frekuensi, Tabel Tabulasi Data (</a:t>
            </a:r>
            <a:r>
              <a:rPr lang="id-ID" i="1" dirty="0" err="1"/>
              <a:t>Crosstabs</a:t>
            </a:r>
            <a:r>
              <a:rPr lang="id-ID" dirty="0"/>
              <a:t>), dll.</a:t>
            </a:r>
          </a:p>
          <a:p>
            <a:pPr marL="404813" indent="-404813" algn="just"/>
            <a:endParaRPr lang="id-ID" dirty="0"/>
          </a:p>
          <a:p>
            <a:pPr marL="404813" indent="-404813" algn="just">
              <a:tabLst>
                <a:tab pos="574675" algn="l"/>
              </a:tabLst>
            </a:pPr>
            <a:r>
              <a:rPr lang="id-ID" sz="2400" b="1" dirty="0"/>
              <a:t>2.	Diagram Statistik</a:t>
            </a:r>
            <a:endParaRPr lang="id-ID" sz="2800" b="1" dirty="0"/>
          </a:p>
          <a:p>
            <a:pPr marL="404813" indent="-404813" algn="just">
              <a:tabLst>
                <a:tab pos="574675" algn="l"/>
              </a:tabLst>
            </a:pPr>
            <a:r>
              <a:rPr lang="id-ID" sz="2000" dirty="0"/>
              <a:t>	</a:t>
            </a:r>
            <a:r>
              <a:rPr lang="id-ID" dirty="0"/>
              <a:t>meliputi Diagram Batang, Diagram Lingkaran, Diagram Garis, Diagram Pencar (</a:t>
            </a:r>
            <a:r>
              <a:rPr lang="id-ID" i="1" dirty="0" err="1"/>
              <a:t>Scatter</a:t>
            </a:r>
            <a:r>
              <a:rPr lang="id-ID" i="1" dirty="0"/>
              <a:t> Plot</a:t>
            </a:r>
            <a:r>
              <a:rPr lang="id-ID" dirty="0"/>
              <a:t>), Histogram, dll.</a:t>
            </a:r>
            <a:endParaRPr lang="en-US" sz="1200" dirty="0"/>
          </a:p>
        </p:txBody>
      </p:sp>
    </p:spTree>
    <p:extLst>
      <p:ext uri="{BB962C8B-B14F-4D97-AF65-F5344CB8AC3E}">
        <p14:creationId xmlns:p14="http://schemas.microsoft.com/office/powerpoint/2010/main" val="321723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3" name="Rectangle 1">
            <a:extLst>
              <a:ext uri="{FF2B5EF4-FFF2-40B4-BE49-F238E27FC236}">
                <a16:creationId xmlns:a16="http://schemas.microsoft.com/office/drawing/2014/main" id="{4D145BB8-E8BC-4242-9597-0F1FD023708A}"/>
              </a:ext>
            </a:extLst>
          </p:cNvPr>
          <p:cNvSpPr txBox="1">
            <a:spLocks/>
          </p:cNvSpPr>
          <p:nvPr/>
        </p:nvSpPr>
        <p:spPr>
          <a:xfrm>
            <a:off x="609599" y="990600"/>
            <a:ext cx="6252209" cy="633844"/>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id-ID" sz="3200" dirty="0"/>
              <a:t>Tabel Statistik</a:t>
            </a:r>
            <a:endParaRPr lang="en-US" sz="32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pic>
        <p:nvPicPr>
          <p:cNvPr id="7" name="Picture 6">
            <a:extLst>
              <a:ext uri="{FF2B5EF4-FFF2-40B4-BE49-F238E27FC236}">
                <a16:creationId xmlns:a16="http://schemas.microsoft.com/office/drawing/2014/main" id="{8880F234-5E63-4225-ABBE-A7B636956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42" y="1689759"/>
            <a:ext cx="8230749" cy="4334480"/>
          </a:xfrm>
          <a:prstGeom prst="rect">
            <a:avLst/>
          </a:prstGeom>
        </p:spPr>
      </p:pic>
    </p:spTree>
    <p:extLst>
      <p:ext uri="{BB962C8B-B14F-4D97-AF65-F5344CB8AC3E}">
        <p14:creationId xmlns:p14="http://schemas.microsoft.com/office/powerpoint/2010/main" val="326753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12842" y="125979"/>
            <a:ext cx="4440158" cy="799306"/>
          </a:xfrm>
        </p:spPr>
        <p:txBody>
          <a:bodyPr/>
          <a:lstStyle/>
          <a:p>
            <a:r>
              <a:rPr lang="id-ID" sz="3600" b="0" dirty="0"/>
              <a:t>PENYAJIAN</a:t>
            </a:r>
            <a:r>
              <a:rPr lang="id-ID" sz="3600" dirty="0"/>
              <a:t> DATA</a:t>
            </a:r>
            <a:endParaRPr lang="en-US" sz="3600" dirty="0"/>
          </a:p>
        </p:txBody>
      </p:sp>
      <p:sp>
        <p:nvSpPr>
          <p:cNvPr id="34" name="Rectangle 2">
            <a:extLst>
              <a:ext uri="{FF2B5EF4-FFF2-40B4-BE49-F238E27FC236}">
                <a16:creationId xmlns:a16="http://schemas.microsoft.com/office/drawing/2014/main" id="{6BD4CBE0-7FC9-4B0A-BA4C-2036CBFE9F0B}"/>
              </a:ext>
            </a:extLst>
          </p:cNvPr>
          <p:cNvSpPr txBox="1">
            <a:spLocks/>
          </p:cNvSpPr>
          <p:nvPr/>
        </p:nvSpPr>
        <p:spPr>
          <a:xfrm>
            <a:off x="6861810" y="89263"/>
            <a:ext cx="2205990" cy="563289"/>
          </a:xfrm>
          <a:prstGeom prst="rect">
            <a:avLst/>
          </a:prstGeom>
          <a:noFill/>
        </p:spPr>
        <p:txBody>
          <a:bodyPr vert="horz" anchor="ctr">
            <a:normAutofit lnSpcReduction="10000"/>
          </a:bodyPr>
          <a:lstStyle>
            <a:lvl1pPr marL="0" marR="36576" indent="0" algn="l" rtl="0" eaLnBrk="1" latinLnBrk="0" hangingPunct="1">
              <a:spcBef>
                <a:spcPts val="0"/>
              </a:spcBef>
              <a:spcAft>
                <a:spcPts val="1000"/>
              </a:spcAft>
              <a:buClr>
                <a:schemeClr val="accent1"/>
              </a:buClr>
              <a:buSzPct val="80000"/>
              <a:buFont typeface="Arial" panose="020B0604020202020204" pitchFamily="34" charset="0"/>
              <a:buNone/>
              <a:defRPr sz="2800" kern="1200">
                <a:ln>
                  <a:noFill/>
                </a:ln>
                <a:solidFill>
                  <a:schemeClr val="bg2">
                    <a:lumMod val="75000"/>
                    <a:lumOff val="25000"/>
                  </a:schemeClr>
                </a:solidFill>
                <a:latin typeface="+mn-lt"/>
                <a:ea typeface="+mn-ea"/>
                <a:cs typeface="+mn-cs"/>
              </a:defRPr>
            </a:lvl1pPr>
            <a:lvl2pPr marL="457200" indent="0" algn="ctr"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914400" indent="0" algn="ctr"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3716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828800" indent="0" algn="ctr"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sz="1600" kern="1200">
                <a:solidFill>
                  <a:schemeClr val="tx1"/>
                </a:solidFill>
                <a:latin typeface="+mn-lt"/>
                <a:ea typeface="+mn-ea"/>
                <a:cs typeface="+mn-cs"/>
              </a:defRPr>
            </a:lvl9pPr>
          </a:lstStyle>
          <a:p>
            <a:pPr>
              <a:lnSpc>
                <a:spcPct val="120000"/>
              </a:lnSpc>
              <a:spcAft>
                <a:spcPts val="0"/>
              </a:spcAft>
            </a:pPr>
            <a:r>
              <a:rPr lang="id-ID" sz="1400" b="1" i="1" dirty="0">
                <a:solidFill>
                  <a:schemeClr val="accent1"/>
                </a:solidFill>
              </a:rPr>
              <a:t>Badan Pusat Statistik</a:t>
            </a:r>
          </a:p>
          <a:p>
            <a:pPr>
              <a:lnSpc>
                <a:spcPct val="120000"/>
              </a:lnSpc>
              <a:spcAft>
                <a:spcPts val="0"/>
              </a:spcAft>
            </a:pPr>
            <a:r>
              <a:rPr lang="id-ID" sz="1400" b="1" i="1" dirty="0">
                <a:solidFill>
                  <a:schemeClr val="accent1"/>
                </a:solidFill>
              </a:rPr>
              <a:t>Kota Magelang</a:t>
            </a:r>
            <a:endParaRPr lang="en-US" sz="1400" b="1" i="1" dirty="0">
              <a:solidFill>
                <a:schemeClr val="accent1"/>
              </a:solidFill>
            </a:endParaRPr>
          </a:p>
        </p:txBody>
      </p:sp>
      <p:pic>
        <p:nvPicPr>
          <p:cNvPr id="35" name="Picture 34">
            <a:extLst>
              <a:ext uri="{FF2B5EF4-FFF2-40B4-BE49-F238E27FC236}">
                <a16:creationId xmlns:a16="http://schemas.microsoft.com/office/drawing/2014/main" id="{B3290995-D629-4D97-95A1-AC6CFDFFC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34" y="103245"/>
            <a:ext cx="697575" cy="523181"/>
          </a:xfrm>
          <a:prstGeom prst="rect">
            <a:avLst/>
          </a:prstGeom>
        </p:spPr>
      </p:pic>
      <p:grpSp>
        <p:nvGrpSpPr>
          <p:cNvPr id="8" name="Group 7">
            <a:extLst>
              <a:ext uri="{FF2B5EF4-FFF2-40B4-BE49-F238E27FC236}">
                <a16:creationId xmlns:a16="http://schemas.microsoft.com/office/drawing/2014/main" id="{A4C1AD6E-F2F5-4E97-9C8A-EEB5475801A6}"/>
              </a:ext>
            </a:extLst>
          </p:cNvPr>
          <p:cNvGrpSpPr/>
          <p:nvPr/>
        </p:nvGrpSpPr>
        <p:grpSpPr>
          <a:xfrm>
            <a:off x="676275" y="1993800"/>
            <a:ext cx="7810500" cy="3797400"/>
            <a:chOff x="0" y="1122327"/>
            <a:chExt cx="7810500" cy="1587600"/>
          </a:xfrm>
        </p:grpSpPr>
        <p:sp>
          <p:nvSpPr>
            <p:cNvPr id="12" name="Rectangle 11">
              <a:extLst>
                <a:ext uri="{FF2B5EF4-FFF2-40B4-BE49-F238E27FC236}">
                  <a16:creationId xmlns:a16="http://schemas.microsoft.com/office/drawing/2014/main" id="{414AD40D-EC09-475B-AE6D-25BECE03AD04}"/>
                </a:ext>
              </a:extLst>
            </p:cNvPr>
            <p:cNvSpPr/>
            <p:nvPr/>
          </p:nvSpPr>
          <p:spPr>
            <a:xfrm>
              <a:off x="0" y="1122327"/>
              <a:ext cx="7810500" cy="1587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11D30742-D7B0-4F74-8F79-589F6EEB791F}"/>
                </a:ext>
              </a:extLst>
            </p:cNvPr>
            <p:cNvSpPr txBox="1"/>
            <p:nvPr/>
          </p:nvSpPr>
          <p:spPr>
            <a:xfrm>
              <a:off x="0" y="1122327"/>
              <a:ext cx="7810500" cy="158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6182" tIns="374904" rIns="606182" bIns="128016" numCol="1" spcCol="1270" anchor="t" anchorCtr="0">
              <a:noAutofit/>
            </a:bodyPr>
            <a:lstStyle/>
            <a:p>
              <a:pPr marL="404813" indent="-404813" algn="just">
                <a:tabLst>
                  <a:tab pos="574675" algn="l"/>
                </a:tabLst>
              </a:pPr>
              <a:r>
                <a:rPr lang="id-ID" b="1" dirty="0"/>
                <a:t>1.	Bentuk Tabel</a:t>
              </a:r>
            </a:p>
            <a:p>
              <a:pPr marL="404813" indent="-404813" algn="just"/>
              <a:r>
                <a:rPr lang="id-ID" sz="1600" dirty="0"/>
                <a:t>	Sebaiknya tidak berlawanan dengan bentuk publikasi. Jika publikasi berbentuk </a:t>
              </a:r>
              <a:r>
                <a:rPr lang="id-ID" sz="1600" i="1" dirty="0" err="1"/>
                <a:t>portrait</a:t>
              </a:r>
              <a:r>
                <a:rPr lang="id-ID" sz="1600" i="1" dirty="0"/>
                <a:t> </a:t>
              </a:r>
              <a:r>
                <a:rPr lang="id-ID" sz="1600" dirty="0"/>
                <a:t>maka tabel berbentuk </a:t>
              </a:r>
              <a:r>
                <a:rPr lang="id-ID" sz="1600" i="1" dirty="0" err="1"/>
                <a:t>landscape</a:t>
              </a:r>
              <a:r>
                <a:rPr lang="id-ID" sz="1600" i="1" dirty="0"/>
                <a:t> </a:t>
              </a:r>
              <a:r>
                <a:rPr lang="id-ID" sz="1600" dirty="0"/>
                <a:t>(tabel dengan banyak kolom)</a:t>
              </a:r>
              <a:r>
                <a:rPr lang="id-ID" sz="1600" i="1" dirty="0"/>
                <a:t> </a:t>
              </a:r>
              <a:r>
                <a:rPr lang="id-ID" sz="1600" dirty="0"/>
                <a:t>perlu </a:t>
              </a:r>
              <a:r>
                <a:rPr lang="id-ID" sz="1600" dirty="0" err="1"/>
                <a:t>diminimalisir</a:t>
              </a:r>
              <a:r>
                <a:rPr lang="id-ID" sz="1600" dirty="0"/>
                <a:t> keberadaannya, begitu pula sebaliknya.</a:t>
              </a:r>
            </a:p>
            <a:p>
              <a:pPr marL="404813" indent="-404813" algn="just"/>
              <a:endParaRPr lang="id-ID" sz="1600" dirty="0"/>
            </a:p>
            <a:p>
              <a:pPr marL="404813" indent="-404813" algn="just">
                <a:tabLst>
                  <a:tab pos="574675" algn="l"/>
                </a:tabLst>
              </a:pPr>
              <a:r>
                <a:rPr lang="id-ID" b="1" dirty="0"/>
                <a:t>2.	Garis </a:t>
              </a:r>
              <a:r>
                <a:rPr lang="id-ID" b="1" dirty="0" err="1"/>
                <a:t>Horisontal</a:t>
              </a:r>
              <a:r>
                <a:rPr lang="id-ID" b="1" dirty="0"/>
                <a:t> dan Garis Vertikal</a:t>
              </a:r>
            </a:p>
            <a:p>
              <a:pPr marL="404813" indent="-404813" algn="just">
                <a:tabLst>
                  <a:tab pos="574675" algn="l"/>
                </a:tabLst>
              </a:pPr>
              <a:r>
                <a:rPr lang="id-ID" sz="1600" dirty="0"/>
                <a:t>	Penggunaan garis vertikal pada tabel sebaiknya dihindari.</a:t>
              </a:r>
            </a:p>
            <a:p>
              <a:pPr marL="404813" indent="-404813" algn="just">
                <a:tabLst>
                  <a:tab pos="574675" algn="l"/>
                </a:tabLst>
              </a:pPr>
              <a:endParaRPr lang="id-ID" sz="1600" dirty="0"/>
            </a:p>
            <a:p>
              <a:pPr marL="404813" indent="-404813" algn="just">
                <a:buAutoNum type="arabicPeriod" startAt="3"/>
                <a:tabLst>
                  <a:tab pos="574675" algn="l"/>
                </a:tabLst>
              </a:pPr>
              <a:r>
                <a:rPr lang="id-ID" b="1" dirty="0"/>
                <a:t>Komponen Tabel</a:t>
              </a:r>
            </a:p>
            <a:p>
              <a:pPr marL="404813" indent="-404813" algn="just">
                <a:tabLst>
                  <a:tab pos="574675" algn="l"/>
                </a:tabLst>
              </a:pPr>
              <a:r>
                <a:rPr lang="id-ID" b="1" dirty="0"/>
                <a:t>	</a:t>
              </a:r>
              <a:r>
                <a:rPr lang="id-ID" sz="1600" dirty="0"/>
                <a:t>Nomor Tabel, Judul Tabel, Judul </a:t>
              </a:r>
              <a:r>
                <a:rPr lang="id-ID" sz="1600" dirty="0" err="1"/>
                <a:t>Stub</a:t>
              </a:r>
              <a:r>
                <a:rPr lang="id-ID" sz="1600" dirty="0"/>
                <a:t>, Judul Kolom, Nomor Kolom, </a:t>
              </a:r>
              <a:r>
                <a:rPr lang="id-ID" sz="1600" dirty="0" err="1"/>
                <a:t>Stub</a:t>
              </a:r>
              <a:r>
                <a:rPr lang="id-ID" sz="1600" dirty="0"/>
                <a:t>, Sel (isi tabel), Catatan (</a:t>
              </a:r>
              <a:r>
                <a:rPr lang="id-ID" sz="1600" dirty="0" err="1"/>
                <a:t>optional</a:t>
              </a:r>
              <a:r>
                <a:rPr lang="id-ID" sz="1600" dirty="0"/>
                <a:t>) dan Sumber.</a:t>
              </a:r>
            </a:p>
            <a:p>
              <a:pPr marL="404813" indent="-404813" algn="just">
                <a:tabLst>
                  <a:tab pos="574675" algn="l"/>
                </a:tabLst>
              </a:pPr>
              <a:endParaRPr lang="en-US" sz="1600" dirty="0"/>
            </a:p>
          </p:txBody>
        </p:sp>
      </p:grpSp>
      <p:grpSp>
        <p:nvGrpSpPr>
          <p:cNvPr id="9" name="Group 8">
            <a:extLst>
              <a:ext uri="{FF2B5EF4-FFF2-40B4-BE49-F238E27FC236}">
                <a16:creationId xmlns:a16="http://schemas.microsoft.com/office/drawing/2014/main" id="{A7632BAC-4B16-445A-904E-4C08D5ABC0A0}"/>
              </a:ext>
            </a:extLst>
          </p:cNvPr>
          <p:cNvGrpSpPr/>
          <p:nvPr/>
        </p:nvGrpSpPr>
        <p:grpSpPr>
          <a:xfrm>
            <a:off x="1066800" y="1600200"/>
            <a:ext cx="4648200" cy="659280"/>
            <a:chOff x="390525" y="856647"/>
            <a:chExt cx="4095755" cy="531360"/>
          </a:xfrm>
        </p:grpSpPr>
        <p:sp>
          <p:nvSpPr>
            <p:cNvPr id="10" name="Rectangle 9">
              <a:extLst>
                <a:ext uri="{FF2B5EF4-FFF2-40B4-BE49-F238E27FC236}">
                  <a16:creationId xmlns:a16="http://schemas.microsoft.com/office/drawing/2014/main" id="{074F4D62-E8A3-441D-9C09-9B5190647096}"/>
                </a:ext>
              </a:extLst>
            </p:cNvPr>
            <p:cNvSpPr/>
            <p:nvPr/>
          </p:nvSpPr>
          <p:spPr>
            <a:xfrm>
              <a:off x="390525" y="856647"/>
              <a:ext cx="4095755" cy="5313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50E33669-9922-4E3C-A89D-AD25621FA9DA}"/>
                </a:ext>
              </a:extLst>
            </p:cNvPr>
            <p:cNvSpPr txBox="1"/>
            <p:nvPr/>
          </p:nvSpPr>
          <p:spPr>
            <a:xfrm>
              <a:off x="390525" y="856647"/>
              <a:ext cx="4095755" cy="531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653" tIns="0" rIns="206653" bIns="0" numCol="1" spcCol="1270" anchor="ctr" anchorCtr="0">
              <a:noAutofit/>
            </a:bodyPr>
            <a:lstStyle/>
            <a:p>
              <a:pPr lvl="0" defTabSz="800100">
                <a:lnSpc>
                  <a:spcPct val="90000"/>
                </a:lnSpc>
                <a:spcBef>
                  <a:spcPct val="0"/>
                </a:spcBef>
                <a:spcAft>
                  <a:spcPct val="35000"/>
                </a:spcAft>
              </a:pPr>
              <a:r>
                <a:rPr lang="en-US" sz="2400" b="1" dirty="0"/>
                <a:t>Yang </a:t>
              </a:r>
              <a:r>
                <a:rPr lang="en-US" sz="2400" b="1" dirty="0" err="1"/>
                <a:t>Harus</a:t>
              </a:r>
              <a:r>
                <a:rPr lang="en-US" sz="2400" b="1" dirty="0"/>
                <a:t> </a:t>
              </a:r>
              <a:r>
                <a:rPr lang="en-US" sz="2400" b="1" dirty="0" err="1"/>
                <a:t>Diperhatikan</a:t>
              </a:r>
              <a:r>
                <a:rPr lang="en-US" sz="2400" b="1" dirty="0"/>
                <a:t> :</a:t>
              </a:r>
              <a:endParaRPr lang="en-US" sz="2400" b="1" kern="1200" dirty="0"/>
            </a:p>
          </p:txBody>
        </p:sp>
      </p:grpSp>
    </p:spTree>
    <p:extLst>
      <p:ext uri="{BB962C8B-B14F-4D97-AF65-F5344CB8AC3E}">
        <p14:creationId xmlns:p14="http://schemas.microsoft.com/office/powerpoint/2010/main" val="4149445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Verve">
  <a:themeElements>
    <a:clrScheme name="Custom 48">
      <a:dk1>
        <a:sysClr val="windowText" lastClr="000000"/>
      </a:dk1>
      <a:lt1>
        <a:sysClr val="window" lastClr="FFFFFF"/>
      </a:lt1>
      <a:dk2>
        <a:srgbClr val="262626"/>
      </a:dk2>
      <a:lt2>
        <a:srgbClr val="F2F2F2"/>
      </a:lt2>
      <a:accent1>
        <a:srgbClr val="C94C25"/>
      </a:accent1>
      <a:accent2>
        <a:srgbClr val="EA8640"/>
      </a:accent2>
      <a:accent3>
        <a:srgbClr val="99D9E7"/>
      </a:accent3>
      <a:accent4>
        <a:srgbClr val="FAB17B"/>
      </a:accent4>
      <a:accent5>
        <a:srgbClr val="21B8B3"/>
      </a:accent5>
      <a:accent6>
        <a:srgbClr val="F3786E"/>
      </a:accent6>
      <a:hlink>
        <a:srgbClr val="646567"/>
      </a:hlink>
      <a:folHlink>
        <a:srgbClr val="646567"/>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M10167107 - Reporting progress or status presentation - NEW.potx" id="{24ADC811-FCB2-4A9B-852A-BB14EA0B4C87}" vid="{F865C24B-81F8-4D59-BA13-A775229E76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 status report</Template>
  <TotalTime>1155</TotalTime>
  <Words>325</Words>
  <Application>Microsoft Office PowerPoint</Application>
  <PresentationFormat>On-screen Show (4:3)</PresentationFormat>
  <Paragraphs>154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Verve</vt:lpstr>
      <vt:lpstr>DATA dan Segala Penyajiannya</vt:lpstr>
      <vt:lpstr>DATA</vt:lpstr>
      <vt:lpstr>DATA</vt:lpstr>
      <vt:lpstr>DATA</vt:lpstr>
      <vt:lpstr>DATA</vt:lpstr>
      <vt:lpstr>DATA</vt:lpstr>
      <vt:lpstr>PENYAJIAN DATA</vt:lpstr>
      <vt:lpstr>PENYAJIAN DATA</vt:lpstr>
      <vt:lpstr>PENYAJIAN DATA</vt:lpstr>
      <vt:lpstr>PENYAJIAN DATA</vt:lpstr>
      <vt:lpstr>PENYAJIAN DATA</vt:lpstr>
      <vt:lpstr>PENYAJIAN DATA</vt:lpstr>
      <vt:lpstr>PENYAJIAN DATA</vt:lpstr>
      <vt:lpstr>PENYAJIAN DATA</vt:lpstr>
      <vt:lpstr>PENYAJIAN DATA</vt:lpstr>
      <vt:lpstr>PENYAJIAN DATA</vt:lpstr>
      <vt:lpstr>INVENTARISASI DATA</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Tabulasi dan Penyajian Data yang baik</dc:title>
  <dc:creator>BPS</dc:creator>
  <cp:lastModifiedBy>Unknown User</cp:lastModifiedBy>
  <cp:revision>54</cp:revision>
  <dcterms:created xsi:type="dcterms:W3CDTF">2019-04-08T06:38:35Z</dcterms:created>
  <dcterms:modified xsi:type="dcterms:W3CDTF">2019-04-10T05:34:36Z</dcterms:modified>
</cp:coreProperties>
</file>