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  <p:sldMasterId id="2147483703" r:id="rId3"/>
    <p:sldMasterId id="2147483715" r:id="rId4"/>
    <p:sldMasterId id="2147483725" r:id="rId5"/>
  </p:sldMasterIdLst>
  <p:notesMasterIdLst>
    <p:notesMasterId r:id="rId24"/>
  </p:notesMasterIdLst>
  <p:handoutMasterIdLst>
    <p:handoutMasterId r:id="rId25"/>
  </p:handoutMasterIdLst>
  <p:sldIdLst>
    <p:sldId id="256" r:id="rId6"/>
    <p:sldId id="257" r:id="rId7"/>
    <p:sldId id="531" r:id="rId8"/>
    <p:sldId id="534" r:id="rId9"/>
    <p:sldId id="509" r:id="rId10"/>
    <p:sldId id="537" r:id="rId11"/>
    <p:sldId id="540" r:id="rId12"/>
    <p:sldId id="489" r:id="rId13"/>
    <p:sldId id="260" r:id="rId14"/>
    <p:sldId id="510" r:id="rId15"/>
    <p:sldId id="519" r:id="rId16"/>
    <p:sldId id="511" r:id="rId17"/>
    <p:sldId id="512" r:id="rId18"/>
    <p:sldId id="520" r:id="rId19"/>
    <p:sldId id="538" r:id="rId20"/>
    <p:sldId id="514" r:id="rId21"/>
    <p:sldId id="517" r:id="rId22"/>
    <p:sldId id="518" r:id="rId23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57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079709-D23A-413B-A757-BC664AAB28E3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81A2C2-67E7-4C86-8EB4-14C1045CCDD4}">
      <dgm:prSet phldrT="[Text]" custT="1"/>
      <dgm:spPr>
        <a:xfrm rot="5400000">
          <a:off x="3472465" y="122253"/>
          <a:ext cx="1875988" cy="1632109"/>
        </a:xfrm>
        <a:prstGeom prst="hexagon">
          <a:avLst>
            <a:gd name="adj" fmla="val 25000"/>
            <a:gd name="vf" fmla="val 115470"/>
          </a:avLst>
        </a:prstGeom>
        <a:solidFill>
          <a:srgbClr val="F7931E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600" b="1" dirty="0" smtClean="0">
              <a:solidFill>
                <a:schemeClr val="tx1"/>
              </a:solidFill>
              <a:latin typeface="Myriad Pro Cond" panose="020B0506030403020204" pitchFamily="34" charset="0"/>
              <a:ea typeface="+mn-ea"/>
              <a:cs typeface="+mn-cs"/>
            </a:rPr>
            <a:t>RELEVAN</a:t>
          </a:r>
          <a:endParaRPr lang="id-ID" sz="1600" b="1" dirty="0" smtClean="0">
            <a:solidFill>
              <a:schemeClr val="tx1"/>
            </a:solidFill>
            <a:latin typeface="Myriad Pro Cond" panose="020B0506030403020204" pitchFamily="34" charset="0"/>
            <a:ea typeface="+mn-ea"/>
            <a:cs typeface="+mn-cs"/>
          </a:endParaRPr>
        </a:p>
        <a:p>
          <a:pPr>
            <a:buNone/>
          </a:pPr>
          <a:r>
            <a:rPr lang="id-ID" sz="1400" b="1" dirty="0" smtClean="0">
              <a:solidFill>
                <a:schemeClr val="tx1"/>
              </a:solidFill>
              <a:latin typeface="Myriad Pro Cond" panose="020B0506030403020204" pitchFamily="34" charset="0"/>
              <a:ea typeface="+mn-ea"/>
              <a:cs typeface="+mn-cs"/>
            </a:rPr>
            <a:t>(memenuhi kebutuhan data)</a:t>
          </a:r>
          <a:endParaRPr lang="en-US" sz="1400" b="1" dirty="0">
            <a:solidFill>
              <a:schemeClr val="tx1"/>
            </a:solidFill>
            <a:latin typeface="Myriad Pro Cond" panose="020B0506030403020204" pitchFamily="34" charset="0"/>
            <a:ea typeface="+mn-ea"/>
            <a:cs typeface="+mn-cs"/>
          </a:endParaRPr>
        </a:p>
      </dgm:t>
    </dgm:pt>
    <dgm:pt modelId="{AB45CFA1-F964-42AC-8947-78C690F7E247}" type="parTrans" cxnId="{6C7A6AF3-8FA4-4617-B100-74EB2D30F650}">
      <dgm:prSet/>
      <dgm:spPr/>
      <dgm:t>
        <a:bodyPr/>
        <a:lstStyle/>
        <a:p>
          <a:endParaRPr lang="en-US" b="1"/>
        </a:p>
      </dgm:t>
    </dgm:pt>
    <dgm:pt modelId="{0D0086A8-8B01-4722-B3F3-0E1EF81263D2}" type="sibTrans" cxnId="{6C7A6AF3-8FA4-4617-B100-74EB2D30F650}">
      <dgm:prSet custT="1"/>
      <dgm:spPr>
        <a:xfrm rot="5400000">
          <a:off x="1709787" y="122253"/>
          <a:ext cx="1875988" cy="1632109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600" b="1" dirty="0" smtClean="0">
              <a:solidFill>
                <a:sysClr val="window" lastClr="FFFFFF"/>
              </a:solidFill>
              <a:latin typeface="Myriad Pro Cond" panose="020B0506030403020204" pitchFamily="34" charset="0"/>
              <a:ea typeface="+mn-ea"/>
              <a:cs typeface="+mn-cs"/>
            </a:rPr>
            <a:t>AKSESIBILITAS</a:t>
          </a:r>
          <a:endParaRPr lang="id-ID" sz="1600" b="1" dirty="0" smtClean="0">
            <a:solidFill>
              <a:sysClr val="window" lastClr="FFFFFF"/>
            </a:solidFill>
            <a:latin typeface="Myriad Pro Cond" panose="020B0506030403020204" pitchFamily="34" charset="0"/>
            <a:ea typeface="+mn-ea"/>
            <a:cs typeface="+mn-cs"/>
          </a:endParaRPr>
        </a:p>
        <a:p>
          <a:pPr>
            <a:buNone/>
          </a:pPr>
          <a:r>
            <a:rPr lang="id-ID" sz="1200" b="1" dirty="0" smtClean="0">
              <a:solidFill>
                <a:sysClr val="window" lastClr="FFFFFF"/>
              </a:solidFill>
              <a:latin typeface="Myriad Pro Cond" panose="020B0506030403020204" pitchFamily="34" charset="0"/>
              <a:ea typeface="+mn-ea"/>
              <a:cs typeface="+mn-cs"/>
            </a:rPr>
            <a:t>(MUDAH DIAKSES SIAPA SAJA)</a:t>
          </a:r>
          <a:endParaRPr lang="en-US" sz="1200" b="1" dirty="0">
            <a:solidFill>
              <a:sysClr val="window" lastClr="FFFFFF"/>
            </a:solidFill>
            <a:latin typeface="Myriad Pro Cond" panose="020B0506030403020204" pitchFamily="34" charset="0"/>
            <a:ea typeface="+mn-ea"/>
            <a:cs typeface="+mn-cs"/>
          </a:endParaRPr>
        </a:p>
      </dgm:t>
    </dgm:pt>
    <dgm:pt modelId="{AE68FCF3-F791-4213-A3A1-4B524F198404}">
      <dgm:prSet phldrT="[Text]" custT="1"/>
      <dgm:spPr>
        <a:xfrm rot="5400000">
          <a:off x="2587749" y="1714591"/>
          <a:ext cx="1875988" cy="1632109"/>
        </a:xfrm>
        <a:prstGeom prst="hexagon">
          <a:avLst>
            <a:gd name="adj" fmla="val 25000"/>
            <a:gd name="vf" fmla="val 115470"/>
          </a:avLst>
        </a:prstGeom>
        <a:solidFill>
          <a:srgbClr val="C0504D">
            <a:lumMod val="5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600" b="1" dirty="0" smtClean="0">
              <a:solidFill>
                <a:sysClr val="window" lastClr="FFFFFF"/>
              </a:solidFill>
              <a:latin typeface="Myriad Pro Cond" panose="020B0506030403020204" pitchFamily="34" charset="0"/>
              <a:ea typeface="+mn-ea"/>
              <a:cs typeface="+mn-cs"/>
            </a:rPr>
            <a:t>AKUR</a:t>
          </a:r>
          <a:r>
            <a:rPr lang="id-ID" sz="1600" b="1" dirty="0" smtClean="0">
              <a:solidFill>
                <a:sysClr val="window" lastClr="FFFFFF"/>
              </a:solidFill>
              <a:latin typeface="Myriad Pro Cond" panose="020B0506030403020204" pitchFamily="34" charset="0"/>
              <a:ea typeface="+mn-ea"/>
              <a:cs typeface="+mn-cs"/>
            </a:rPr>
            <a:t>AT </a:t>
          </a:r>
        </a:p>
        <a:p>
          <a:pPr>
            <a:buNone/>
          </a:pPr>
          <a:r>
            <a:rPr lang="id-ID" sz="1400" b="1" dirty="0" smtClean="0">
              <a:solidFill>
                <a:sysClr val="window" lastClr="FFFFFF"/>
              </a:solidFill>
              <a:latin typeface="Myriad Pro Cond" panose="020B0506030403020204" pitchFamily="34" charset="0"/>
              <a:ea typeface="+mn-ea"/>
              <a:cs typeface="+mn-cs"/>
            </a:rPr>
            <a:t>(pencerminan dari realita)</a:t>
          </a:r>
          <a:endParaRPr lang="en-US" sz="1600" b="1" dirty="0">
            <a:solidFill>
              <a:sysClr val="window" lastClr="FFFFFF"/>
            </a:solidFill>
            <a:latin typeface="Myriad Pro Cond" panose="020B0506030403020204" pitchFamily="34" charset="0"/>
            <a:ea typeface="+mn-ea"/>
            <a:cs typeface="+mn-cs"/>
          </a:endParaRPr>
        </a:p>
      </dgm:t>
    </dgm:pt>
    <dgm:pt modelId="{FAE92851-7BA7-4BF4-BAA5-4B8B945D56EF}" type="parTrans" cxnId="{A43EEE56-4708-43B0-9BB4-936CF8330DEE}">
      <dgm:prSet/>
      <dgm:spPr/>
      <dgm:t>
        <a:bodyPr/>
        <a:lstStyle/>
        <a:p>
          <a:endParaRPr lang="en-US" b="1"/>
        </a:p>
      </dgm:t>
    </dgm:pt>
    <dgm:pt modelId="{E4DD08B1-D6E1-4DA7-B5EF-6BD6E7DAC30D}" type="sibTrans" cxnId="{A43EEE56-4708-43B0-9BB4-936CF8330DEE}">
      <dgm:prSet custT="1"/>
      <dgm:spPr>
        <a:xfrm rot="5400000">
          <a:off x="4350428" y="1714591"/>
          <a:ext cx="1875988" cy="1632109"/>
        </a:xfrm>
        <a:prstGeom prst="hexagon">
          <a:avLst>
            <a:gd name="adj" fmla="val 25000"/>
            <a:gd name="vf" fmla="val 115470"/>
          </a:avLst>
        </a:prstGeom>
        <a:solidFill>
          <a:srgbClr val="00AEE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600" b="1" dirty="0" smtClean="0">
              <a:solidFill>
                <a:schemeClr val="tx1"/>
              </a:solidFill>
              <a:latin typeface="Myriad Pro Cond" panose="020B0506030403020204" pitchFamily="34" charset="0"/>
              <a:ea typeface="+mn-ea"/>
              <a:cs typeface="+mn-cs"/>
            </a:rPr>
            <a:t>KOHEREN</a:t>
          </a:r>
          <a:r>
            <a:rPr lang="id-ID" sz="1200" b="1" dirty="0" smtClean="0">
              <a:solidFill>
                <a:schemeClr val="tx1"/>
              </a:solidFill>
              <a:latin typeface="Myriad Pro Cond" panose="020B0506030403020204" pitchFamily="34" charset="0"/>
              <a:ea typeface="+mn-ea"/>
              <a:cs typeface="+mn-cs"/>
            </a:rPr>
            <a:t> </a:t>
          </a:r>
        </a:p>
        <a:p>
          <a:pPr>
            <a:buNone/>
          </a:pPr>
          <a:r>
            <a:rPr lang="id-ID" sz="1200" b="1" dirty="0" smtClean="0">
              <a:solidFill>
                <a:schemeClr val="tx1"/>
              </a:solidFill>
              <a:latin typeface="Myriad Pro Cond" panose="020B0506030403020204" pitchFamily="34" charset="0"/>
              <a:ea typeface="+mn-ea"/>
              <a:cs typeface="+mn-cs"/>
            </a:rPr>
            <a:t>(data dari sumber dan metode yang berbeda menunjukkan fenomena yang sama)</a:t>
          </a:r>
          <a:endParaRPr lang="en-US" sz="1200" b="1" dirty="0">
            <a:solidFill>
              <a:schemeClr val="tx1"/>
            </a:solidFill>
            <a:latin typeface="Myriad Pro Cond" panose="020B0506030403020204" pitchFamily="34" charset="0"/>
            <a:ea typeface="+mn-ea"/>
            <a:cs typeface="+mn-cs"/>
          </a:endParaRPr>
        </a:p>
      </dgm:t>
    </dgm:pt>
    <dgm:pt modelId="{47AE767C-04C7-4D6D-A478-6F5DFB836BDF}">
      <dgm:prSet phldrT="[Text]" custT="1"/>
      <dgm:spPr>
        <a:xfrm rot="5400000">
          <a:off x="3472465" y="3306930"/>
          <a:ext cx="1875988" cy="1632109"/>
        </a:xfrm>
        <a:prstGeom prst="hexagon">
          <a:avLst>
            <a:gd name="adj" fmla="val 25000"/>
            <a:gd name="vf" fmla="val 115470"/>
          </a:avLst>
        </a:prstGeom>
        <a:solidFill>
          <a:srgbClr val="8DC73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id-ID" sz="1400" b="1" dirty="0" smtClean="0">
              <a:solidFill>
                <a:schemeClr val="tx1"/>
              </a:solidFill>
              <a:latin typeface="Myriad Pro Cond" panose="020B0506030403020204" pitchFamily="34" charset="0"/>
              <a:ea typeface="+mn-ea"/>
              <a:cs typeface="+mn-cs"/>
            </a:rPr>
            <a:t>T</a:t>
          </a:r>
          <a:r>
            <a:rPr lang="en-US" sz="1400" b="1" dirty="0" smtClean="0">
              <a:solidFill>
                <a:schemeClr val="tx1"/>
              </a:solidFill>
              <a:latin typeface="Myriad Pro Cond" panose="020B0506030403020204" pitchFamily="34" charset="0"/>
              <a:ea typeface="+mn-ea"/>
              <a:cs typeface="+mn-cs"/>
            </a:rPr>
            <a:t>EPAT WAKTU</a:t>
          </a:r>
          <a:r>
            <a:rPr lang="id-ID" sz="1400" b="1" dirty="0" smtClean="0">
              <a:solidFill>
                <a:schemeClr val="tx1"/>
              </a:solidFill>
              <a:latin typeface="Myriad Pro Cond" panose="020B0506030403020204" pitchFamily="34" charset="0"/>
              <a:ea typeface="+mn-ea"/>
              <a:cs typeface="+mn-cs"/>
            </a:rPr>
            <a:t> DAN TERBANDINGKAN</a:t>
          </a:r>
          <a:endParaRPr lang="en-US" sz="1400" b="1" dirty="0">
            <a:solidFill>
              <a:schemeClr val="tx1"/>
            </a:solidFill>
            <a:latin typeface="Myriad Pro Cond" panose="020B0506030403020204" pitchFamily="34" charset="0"/>
            <a:ea typeface="+mn-ea"/>
            <a:cs typeface="+mn-cs"/>
          </a:endParaRPr>
        </a:p>
      </dgm:t>
    </dgm:pt>
    <dgm:pt modelId="{3CD78B52-1DD8-47A6-A36E-995E71C5A01D}" type="parTrans" cxnId="{FC8134F1-78EE-4C41-936A-158AA8FC4000}">
      <dgm:prSet/>
      <dgm:spPr/>
      <dgm:t>
        <a:bodyPr/>
        <a:lstStyle/>
        <a:p>
          <a:endParaRPr lang="en-US" b="1"/>
        </a:p>
      </dgm:t>
    </dgm:pt>
    <dgm:pt modelId="{04B590DD-EE90-43DB-99C2-A3CA7630D0C8}" type="sibTrans" cxnId="{FC8134F1-78EE-4C41-936A-158AA8FC4000}">
      <dgm:prSet custT="1"/>
      <dgm:spPr>
        <a:xfrm rot="5400000">
          <a:off x="1709787" y="3306930"/>
          <a:ext cx="1875988" cy="1632109"/>
        </a:xfrm>
        <a:prstGeom prst="hexagon">
          <a:avLst>
            <a:gd name="adj" fmla="val 25000"/>
            <a:gd name="vf" fmla="val 115470"/>
          </a:avLst>
        </a:prstGeom>
        <a:solidFill>
          <a:srgbClr val="7030A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id-ID" sz="1400" b="1" dirty="0" smtClean="0">
              <a:solidFill>
                <a:sysClr val="window" lastClr="FFFFFF"/>
              </a:solidFill>
              <a:latin typeface="Myriad Pro Cond" panose="020B0506030403020204" pitchFamily="34" charset="0"/>
              <a:ea typeface="+mn-ea"/>
              <a:cs typeface="+mn-cs"/>
            </a:rPr>
            <a:t>MUDAH </a:t>
          </a:r>
        </a:p>
        <a:p>
          <a:pPr>
            <a:buNone/>
          </a:pPr>
          <a:r>
            <a:rPr lang="id-ID" sz="1400" b="1" dirty="0" smtClean="0">
              <a:solidFill>
                <a:sysClr val="window" lastClr="FFFFFF"/>
              </a:solidFill>
              <a:latin typeface="Myriad Pro Cond" panose="020B0506030403020204" pitchFamily="34" charset="0"/>
              <a:ea typeface="+mn-ea"/>
              <a:cs typeface="+mn-cs"/>
            </a:rPr>
            <a:t>DI </a:t>
          </a:r>
          <a:r>
            <a:rPr lang="en-US" sz="1400" b="1" dirty="0" smtClean="0">
              <a:solidFill>
                <a:sysClr val="window" lastClr="FFFFFF"/>
              </a:solidFill>
              <a:latin typeface="Myriad Pro Cond" panose="020B0506030403020204" pitchFamily="34" charset="0"/>
              <a:ea typeface="+mn-ea"/>
              <a:cs typeface="+mn-cs"/>
            </a:rPr>
            <a:t>INTERPRETAS</a:t>
          </a:r>
          <a:r>
            <a:rPr lang="id-ID" sz="1400" b="1" dirty="0" smtClean="0">
              <a:solidFill>
                <a:sysClr val="window" lastClr="FFFFFF"/>
              </a:solidFill>
              <a:latin typeface="Myriad Pro Cond" panose="020B0506030403020204" pitchFamily="34" charset="0"/>
              <a:ea typeface="+mn-ea"/>
              <a:cs typeface="+mn-cs"/>
            </a:rPr>
            <a:t>IKAN </a:t>
          </a:r>
          <a:r>
            <a:rPr lang="id-ID" sz="1200" b="1" dirty="0" smtClean="0">
              <a:solidFill>
                <a:sysClr val="window" lastClr="FFFFFF"/>
              </a:solidFill>
              <a:latin typeface="Myriad Pro Cond" panose="020B0506030403020204" pitchFamily="34" charset="0"/>
              <a:ea typeface="+mn-ea"/>
              <a:cs typeface="+mn-cs"/>
            </a:rPr>
            <a:t>(Jelas dan mudah dipahami)</a:t>
          </a:r>
          <a:endParaRPr lang="en-US" sz="1200" b="1" dirty="0">
            <a:solidFill>
              <a:sysClr val="window" lastClr="FFFFFF"/>
            </a:solidFill>
            <a:latin typeface="Myriad Pro Cond" panose="020B0506030403020204" pitchFamily="34" charset="0"/>
            <a:ea typeface="+mn-ea"/>
            <a:cs typeface="+mn-cs"/>
          </a:endParaRPr>
        </a:p>
      </dgm:t>
    </dgm:pt>
    <dgm:pt modelId="{3790277D-57F1-4E39-A0C2-37E6F483E959}" type="pres">
      <dgm:prSet presAssocID="{EC079709-D23A-413B-A757-BC664AAB28E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C76F0995-1E04-473A-8C48-D72FC865E32D}" type="pres">
      <dgm:prSet presAssocID="{4581A2C2-67E7-4C86-8EB4-14C1045CCDD4}" presName="composite" presStyleCnt="0"/>
      <dgm:spPr/>
    </dgm:pt>
    <dgm:pt modelId="{57ABD49F-CD13-414E-8BF7-1843B977BE5B}" type="pres">
      <dgm:prSet presAssocID="{4581A2C2-67E7-4C86-8EB4-14C1045CCDD4}" presName="Parent1" presStyleLbl="node1" presStyleIdx="0" presStyleCnt="6" custScaleX="136297" custScaleY="76193" custLinFactX="-17242" custLinFactNeighborX="-100000" custLinFactNeighborY="-132">
        <dgm:presLayoutVars>
          <dgm:chMax val="1"/>
          <dgm:chPref val="1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id-ID"/>
        </a:p>
      </dgm:t>
    </dgm:pt>
    <dgm:pt modelId="{42F29734-0662-4CA0-B7FE-2F1FF6576FEC}" type="pres">
      <dgm:prSet presAssocID="{4581A2C2-67E7-4C86-8EB4-14C1045CCDD4}" presName="Childtext1" presStyleLbl="revTx" presStyleIdx="0" presStyleCnt="3">
        <dgm:presLayoutVars>
          <dgm:chMax val="0"/>
          <dgm:chPref val="0"/>
          <dgm:bulletEnabled val="1"/>
        </dgm:presLayoutVars>
      </dgm:prSet>
      <dgm:spPr>
        <a:xfrm>
          <a:off x="5276040" y="375511"/>
          <a:ext cx="2093602" cy="1125592"/>
        </a:xfrm>
        <a:prstGeom prst="rect">
          <a:avLst/>
        </a:prstGeom>
        <a:noFill/>
        <a:ln>
          <a:noFill/>
        </a:ln>
        <a:effectLst/>
      </dgm:spPr>
    </dgm:pt>
    <dgm:pt modelId="{CD1B20F6-4A21-4DD8-A960-9B7D00D02465}" type="pres">
      <dgm:prSet presAssocID="{4581A2C2-67E7-4C86-8EB4-14C1045CCDD4}" presName="BalanceSpacing" presStyleCnt="0"/>
      <dgm:spPr/>
    </dgm:pt>
    <dgm:pt modelId="{121D00C2-4BF7-47FE-AEE0-A8EBEE6B31D0}" type="pres">
      <dgm:prSet presAssocID="{4581A2C2-67E7-4C86-8EB4-14C1045CCDD4}" presName="BalanceSpacing1" presStyleCnt="0"/>
      <dgm:spPr/>
    </dgm:pt>
    <dgm:pt modelId="{43CCF866-996A-4E78-ADB4-B41C100AE8D9}" type="pres">
      <dgm:prSet presAssocID="{0D0086A8-8B01-4722-B3F3-0E1EF81263D2}" presName="Accent1Text" presStyleLbl="node1" presStyleIdx="1" presStyleCnt="6" custScaleX="132488" custScaleY="76000" custLinFactX="36619" custLinFactY="51953" custLinFactNeighborX="100000" custLinFactNeighborY="100000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id-ID"/>
        </a:p>
      </dgm:t>
    </dgm:pt>
    <dgm:pt modelId="{0991B7BA-8108-4BFB-9D74-5BBF1C8F769B}" type="pres">
      <dgm:prSet presAssocID="{0D0086A8-8B01-4722-B3F3-0E1EF81263D2}" presName="spaceBetweenRectangles" presStyleCnt="0"/>
      <dgm:spPr/>
    </dgm:pt>
    <dgm:pt modelId="{07D20785-FE6A-4DA0-A2D0-2133B009B19A}" type="pres">
      <dgm:prSet presAssocID="{AE68FCF3-F791-4213-A3A1-4B524F198404}" presName="composite" presStyleCnt="0"/>
      <dgm:spPr/>
    </dgm:pt>
    <dgm:pt modelId="{68914840-44B4-43DE-9125-E47F0F958146}" type="pres">
      <dgm:prSet presAssocID="{AE68FCF3-F791-4213-A3A1-4B524F198404}" presName="Parent1" presStyleLbl="node1" presStyleIdx="2" presStyleCnt="6" custScaleX="130843" custScaleY="75124" custLinFactNeighborX="80881" custLinFactNeighborY="-72998">
        <dgm:presLayoutVars>
          <dgm:chMax val="1"/>
          <dgm:chPref val="1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id-ID"/>
        </a:p>
      </dgm:t>
    </dgm:pt>
    <dgm:pt modelId="{EC8DD768-09B2-4A6C-9411-DEBB9CC66699}" type="pres">
      <dgm:prSet presAssocID="{AE68FCF3-F791-4213-A3A1-4B524F198404}" presName="Childtext1" presStyleLbl="revTx" presStyleIdx="1" presStyleCnt="3">
        <dgm:presLayoutVars>
          <dgm:chMax val="0"/>
          <dgm:chPref val="0"/>
          <dgm:bulletEnabled val="1"/>
        </dgm:presLayoutVars>
      </dgm:prSet>
      <dgm:spPr>
        <a:xfrm>
          <a:off x="616086" y="1967850"/>
          <a:ext cx="2026067" cy="1125592"/>
        </a:xfrm>
        <a:prstGeom prst="rect">
          <a:avLst/>
        </a:prstGeom>
        <a:noFill/>
        <a:ln>
          <a:noFill/>
        </a:ln>
        <a:effectLst/>
      </dgm:spPr>
    </dgm:pt>
    <dgm:pt modelId="{1D7FF32F-FF0C-4A45-932B-38E8F2B45515}" type="pres">
      <dgm:prSet presAssocID="{AE68FCF3-F791-4213-A3A1-4B524F198404}" presName="BalanceSpacing" presStyleCnt="0"/>
      <dgm:spPr/>
    </dgm:pt>
    <dgm:pt modelId="{851D1FB4-22AD-449F-8234-01DA99BE050F}" type="pres">
      <dgm:prSet presAssocID="{AE68FCF3-F791-4213-A3A1-4B524F198404}" presName="BalanceSpacing1" presStyleCnt="0"/>
      <dgm:spPr/>
    </dgm:pt>
    <dgm:pt modelId="{64E6A7D0-9403-47F0-BB41-7A6F70E70AA5}" type="pres">
      <dgm:prSet presAssocID="{E4DD08B1-D6E1-4DA7-B5EF-6BD6E7DAC30D}" presName="Accent1Text" presStyleLbl="node1" presStyleIdx="3" presStyleCnt="6" custScaleX="126718" custScaleY="83804" custLinFactNeighborX="2225" custLinFactNeighborY="2405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id-ID"/>
        </a:p>
      </dgm:t>
    </dgm:pt>
    <dgm:pt modelId="{7128A9AA-0144-4D17-B1F0-CC7CE2FCC0C6}" type="pres">
      <dgm:prSet presAssocID="{E4DD08B1-D6E1-4DA7-B5EF-6BD6E7DAC30D}" presName="spaceBetweenRectangles" presStyleCnt="0"/>
      <dgm:spPr/>
    </dgm:pt>
    <dgm:pt modelId="{7781CA4F-3FC2-4214-A0AA-49E186D35613}" type="pres">
      <dgm:prSet presAssocID="{47AE767C-04C7-4D6D-A478-6F5DFB836BDF}" presName="composite" presStyleCnt="0"/>
      <dgm:spPr/>
    </dgm:pt>
    <dgm:pt modelId="{0BDB0F1E-0148-43D4-A85A-BCCAEC7F8A21}" type="pres">
      <dgm:prSet presAssocID="{47AE767C-04C7-4D6D-A478-6F5DFB836BDF}" presName="Parent1" presStyleLbl="node1" presStyleIdx="4" presStyleCnt="6" custScaleX="136925" custScaleY="75466" custLinFactNeighborX="-83658" custLinFactNeighborY="-84753">
        <dgm:presLayoutVars>
          <dgm:chMax val="1"/>
          <dgm:chPref val="1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id-ID"/>
        </a:p>
      </dgm:t>
    </dgm:pt>
    <dgm:pt modelId="{E27D4E08-0D28-4EA8-A4BA-2CA17ED0DD11}" type="pres">
      <dgm:prSet presAssocID="{47AE767C-04C7-4D6D-A478-6F5DFB836BDF}" presName="Childtext1" presStyleLbl="revTx" presStyleIdx="2" presStyleCnt="3">
        <dgm:presLayoutVars>
          <dgm:chMax val="0"/>
          <dgm:chPref val="0"/>
          <dgm:bulletEnabled val="1"/>
        </dgm:presLayoutVars>
      </dgm:prSet>
      <dgm:spPr>
        <a:xfrm>
          <a:off x="5276040" y="3560188"/>
          <a:ext cx="2093602" cy="1125592"/>
        </a:xfrm>
        <a:prstGeom prst="rect">
          <a:avLst/>
        </a:prstGeom>
        <a:noFill/>
        <a:ln>
          <a:noFill/>
        </a:ln>
        <a:effectLst/>
      </dgm:spPr>
    </dgm:pt>
    <dgm:pt modelId="{1A0214C0-6E5B-4990-8AA0-129A92F5E23D}" type="pres">
      <dgm:prSet presAssocID="{47AE767C-04C7-4D6D-A478-6F5DFB836BDF}" presName="BalanceSpacing" presStyleCnt="0"/>
      <dgm:spPr/>
    </dgm:pt>
    <dgm:pt modelId="{72382549-0DBB-491B-B194-F5897CD5E81C}" type="pres">
      <dgm:prSet presAssocID="{47AE767C-04C7-4D6D-A478-6F5DFB836BDF}" presName="BalanceSpacing1" presStyleCnt="0"/>
      <dgm:spPr/>
    </dgm:pt>
    <dgm:pt modelId="{40921B9D-5779-41D7-A060-73E4F8148C81}" type="pres">
      <dgm:prSet presAssocID="{04B590DD-EE90-43DB-99C2-A3CA7630D0C8}" presName="Accent1Text" presStyleLbl="node1" presStyleIdx="5" presStyleCnt="6" custScaleX="151020" custScaleY="77165" custLinFactNeighborX="-15573" custLinFactNeighborY="-11701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id-ID"/>
        </a:p>
      </dgm:t>
    </dgm:pt>
  </dgm:ptLst>
  <dgm:cxnLst>
    <dgm:cxn modelId="{A8AC7B55-8AE9-447B-9267-3BBBBB13990B}" type="presOf" srcId="{0D0086A8-8B01-4722-B3F3-0E1EF81263D2}" destId="{43CCF866-996A-4E78-ADB4-B41C100AE8D9}" srcOrd="0" destOrd="0" presId="urn:microsoft.com/office/officeart/2008/layout/AlternatingHexagons"/>
    <dgm:cxn modelId="{A43EEE56-4708-43B0-9BB4-936CF8330DEE}" srcId="{EC079709-D23A-413B-A757-BC664AAB28E3}" destId="{AE68FCF3-F791-4213-A3A1-4B524F198404}" srcOrd="1" destOrd="0" parTransId="{FAE92851-7BA7-4BF4-BAA5-4B8B945D56EF}" sibTransId="{E4DD08B1-D6E1-4DA7-B5EF-6BD6E7DAC30D}"/>
    <dgm:cxn modelId="{CD852B81-9617-4AB3-8D40-2F22CFBC48BA}" type="presOf" srcId="{AE68FCF3-F791-4213-A3A1-4B524F198404}" destId="{68914840-44B4-43DE-9125-E47F0F958146}" srcOrd="0" destOrd="0" presId="urn:microsoft.com/office/officeart/2008/layout/AlternatingHexagons"/>
    <dgm:cxn modelId="{FC8134F1-78EE-4C41-936A-158AA8FC4000}" srcId="{EC079709-D23A-413B-A757-BC664AAB28E3}" destId="{47AE767C-04C7-4D6D-A478-6F5DFB836BDF}" srcOrd="2" destOrd="0" parTransId="{3CD78B52-1DD8-47A6-A36E-995E71C5A01D}" sibTransId="{04B590DD-EE90-43DB-99C2-A3CA7630D0C8}"/>
    <dgm:cxn modelId="{39AF4280-2C0A-447B-9070-FC23353734F8}" type="presOf" srcId="{04B590DD-EE90-43DB-99C2-A3CA7630D0C8}" destId="{40921B9D-5779-41D7-A060-73E4F8148C81}" srcOrd="0" destOrd="0" presId="urn:microsoft.com/office/officeart/2008/layout/AlternatingHexagons"/>
    <dgm:cxn modelId="{F813E419-5AFF-49A2-8ED7-FA0CC589CACC}" type="presOf" srcId="{EC079709-D23A-413B-A757-BC664AAB28E3}" destId="{3790277D-57F1-4E39-A0C2-37E6F483E959}" srcOrd="0" destOrd="0" presId="urn:microsoft.com/office/officeart/2008/layout/AlternatingHexagons"/>
    <dgm:cxn modelId="{B2864AA4-3578-4025-B3A5-730BDB7743DC}" type="presOf" srcId="{E4DD08B1-D6E1-4DA7-B5EF-6BD6E7DAC30D}" destId="{64E6A7D0-9403-47F0-BB41-7A6F70E70AA5}" srcOrd="0" destOrd="0" presId="urn:microsoft.com/office/officeart/2008/layout/AlternatingHexagons"/>
    <dgm:cxn modelId="{CEC18716-8993-4EC5-A29D-92EAC6548F5F}" type="presOf" srcId="{4581A2C2-67E7-4C86-8EB4-14C1045CCDD4}" destId="{57ABD49F-CD13-414E-8BF7-1843B977BE5B}" srcOrd="0" destOrd="0" presId="urn:microsoft.com/office/officeart/2008/layout/AlternatingHexagons"/>
    <dgm:cxn modelId="{0C924E8C-71DA-4A37-A5E0-419D99B701B2}" type="presOf" srcId="{47AE767C-04C7-4D6D-A478-6F5DFB836BDF}" destId="{0BDB0F1E-0148-43D4-A85A-BCCAEC7F8A21}" srcOrd="0" destOrd="0" presId="urn:microsoft.com/office/officeart/2008/layout/AlternatingHexagons"/>
    <dgm:cxn modelId="{6C7A6AF3-8FA4-4617-B100-74EB2D30F650}" srcId="{EC079709-D23A-413B-A757-BC664AAB28E3}" destId="{4581A2C2-67E7-4C86-8EB4-14C1045CCDD4}" srcOrd="0" destOrd="0" parTransId="{AB45CFA1-F964-42AC-8947-78C690F7E247}" sibTransId="{0D0086A8-8B01-4722-B3F3-0E1EF81263D2}"/>
    <dgm:cxn modelId="{D64C4A86-031F-4E80-8776-FBC3A4B52372}" type="presParOf" srcId="{3790277D-57F1-4E39-A0C2-37E6F483E959}" destId="{C76F0995-1E04-473A-8C48-D72FC865E32D}" srcOrd="0" destOrd="0" presId="urn:microsoft.com/office/officeart/2008/layout/AlternatingHexagons"/>
    <dgm:cxn modelId="{5F04F1D2-3094-4298-B710-7547ACBC78F8}" type="presParOf" srcId="{C76F0995-1E04-473A-8C48-D72FC865E32D}" destId="{57ABD49F-CD13-414E-8BF7-1843B977BE5B}" srcOrd="0" destOrd="0" presId="urn:microsoft.com/office/officeart/2008/layout/AlternatingHexagons"/>
    <dgm:cxn modelId="{63501B70-AFDB-46F2-BFDD-A74604D591DB}" type="presParOf" srcId="{C76F0995-1E04-473A-8C48-D72FC865E32D}" destId="{42F29734-0662-4CA0-B7FE-2F1FF6576FEC}" srcOrd="1" destOrd="0" presId="urn:microsoft.com/office/officeart/2008/layout/AlternatingHexagons"/>
    <dgm:cxn modelId="{8C99FDC8-D493-4C31-98F3-D5E5B9EF566A}" type="presParOf" srcId="{C76F0995-1E04-473A-8C48-D72FC865E32D}" destId="{CD1B20F6-4A21-4DD8-A960-9B7D00D02465}" srcOrd="2" destOrd="0" presId="urn:microsoft.com/office/officeart/2008/layout/AlternatingHexagons"/>
    <dgm:cxn modelId="{50D48FD2-E0AF-46BE-B53D-CE142645A07F}" type="presParOf" srcId="{C76F0995-1E04-473A-8C48-D72FC865E32D}" destId="{121D00C2-4BF7-47FE-AEE0-A8EBEE6B31D0}" srcOrd="3" destOrd="0" presId="urn:microsoft.com/office/officeart/2008/layout/AlternatingHexagons"/>
    <dgm:cxn modelId="{9B0B86EE-FF2A-4ABF-AD51-1256763B11FA}" type="presParOf" srcId="{C76F0995-1E04-473A-8C48-D72FC865E32D}" destId="{43CCF866-996A-4E78-ADB4-B41C100AE8D9}" srcOrd="4" destOrd="0" presId="urn:microsoft.com/office/officeart/2008/layout/AlternatingHexagons"/>
    <dgm:cxn modelId="{3019EFA4-0E5A-440E-BB5E-2346D45F4BE4}" type="presParOf" srcId="{3790277D-57F1-4E39-A0C2-37E6F483E959}" destId="{0991B7BA-8108-4BFB-9D74-5BBF1C8F769B}" srcOrd="1" destOrd="0" presId="urn:microsoft.com/office/officeart/2008/layout/AlternatingHexagons"/>
    <dgm:cxn modelId="{79D9FA8B-05A8-470D-9C18-0A6BB508CD91}" type="presParOf" srcId="{3790277D-57F1-4E39-A0C2-37E6F483E959}" destId="{07D20785-FE6A-4DA0-A2D0-2133B009B19A}" srcOrd="2" destOrd="0" presId="urn:microsoft.com/office/officeart/2008/layout/AlternatingHexagons"/>
    <dgm:cxn modelId="{3E79659C-93B4-4BFB-9117-48C3A088F9D7}" type="presParOf" srcId="{07D20785-FE6A-4DA0-A2D0-2133B009B19A}" destId="{68914840-44B4-43DE-9125-E47F0F958146}" srcOrd="0" destOrd="0" presId="urn:microsoft.com/office/officeart/2008/layout/AlternatingHexagons"/>
    <dgm:cxn modelId="{751B65BA-A056-45D3-95B1-4302BC35725B}" type="presParOf" srcId="{07D20785-FE6A-4DA0-A2D0-2133B009B19A}" destId="{EC8DD768-09B2-4A6C-9411-DEBB9CC66699}" srcOrd="1" destOrd="0" presId="urn:microsoft.com/office/officeart/2008/layout/AlternatingHexagons"/>
    <dgm:cxn modelId="{FD54DB60-2887-45E0-87FD-71E9461BD41E}" type="presParOf" srcId="{07D20785-FE6A-4DA0-A2D0-2133B009B19A}" destId="{1D7FF32F-FF0C-4A45-932B-38E8F2B45515}" srcOrd="2" destOrd="0" presId="urn:microsoft.com/office/officeart/2008/layout/AlternatingHexagons"/>
    <dgm:cxn modelId="{ED63D811-8FA9-4478-9030-09D81C431FBE}" type="presParOf" srcId="{07D20785-FE6A-4DA0-A2D0-2133B009B19A}" destId="{851D1FB4-22AD-449F-8234-01DA99BE050F}" srcOrd="3" destOrd="0" presId="urn:microsoft.com/office/officeart/2008/layout/AlternatingHexagons"/>
    <dgm:cxn modelId="{63D4154C-31CD-4EA7-B4AC-3EAEF30EB526}" type="presParOf" srcId="{07D20785-FE6A-4DA0-A2D0-2133B009B19A}" destId="{64E6A7D0-9403-47F0-BB41-7A6F70E70AA5}" srcOrd="4" destOrd="0" presId="urn:microsoft.com/office/officeart/2008/layout/AlternatingHexagons"/>
    <dgm:cxn modelId="{4DA5A80F-3AA5-4616-A00C-8D36E07B810E}" type="presParOf" srcId="{3790277D-57F1-4E39-A0C2-37E6F483E959}" destId="{7128A9AA-0144-4D17-B1F0-CC7CE2FCC0C6}" srcOrd="3" destOrd="0" presId="urn:microsoft.com/office/officeart/2008/layout/AlternatingHexagons"/>
    <dgm:cxn modelId="{D70CF684-9976-46CA-AB77-20A308208267}" type="presParOf" srcId="{3790277D-57F1-4E39-A0C2-37E6F483E959}" destId="{7781CA4F-3FC2-4214-A0AA-49E186D35613}" srcOrd="4" destOrd="0" presId="urn:microsoft.com/office/officeart/2008/layout/AlternatingHexagons"/>
    <dgm:cxn modelId="{D5AF6E9F-DCD3-4E24-93BD-BD1BDD171447}" type="presParOf" srcId="{7781CA4F-3FC2-4214-A0AA-49E186D35613}" destId="{0BDB0F1E-0148-43D4-A85A-BCCAEC7F8A21}" srcOrd="0" destOrd="0" presId="urn:microsoft.com/office/officeart/2008/layout/AlternatingHexagons"/>
    <dgm:cxn modelId="{D5234ABB-788E-4D45-A12A-DD8878CD3869}" type="presParOf" srcId="{7781CA4F-3FC2-4214-A0AA-49E186D35613}" destId="{E27D4E08-0D28-4EA8-A4BA-2CA17ED0DD11}" srcOrd="1" destOrd="0" presId="urn:microsoft.com/office/officeart/2008/layout/AlternatingHexagons"/>
    <dgm:cxn modelId="{283FB39D-B11F-4A4A-BBA1-BA1F2AB7FBD6}" type="presParOf" srcId="{7781CA4F-3FC2-4214-A0AA-49E186D35613}" destId="{1A0214C0-6E5B-4990-8AA0-129A92F5E23D}" srcOrd="2" destOrd="0" presId="urn:microsoft.com/office/officeart/2008/layout/AlternatingHexagons"/>
    <dgm:cxn modelId="{577D36C7-0B1C-40A5-BA31-86197B4B49C2}" type="presParOf" srcId="{7781CA4F-3FC2-4214-A0AA-49E186D35613}" destId="{72382549-0DBB-491B-B194-F5897CD5E81C}" srcOrd="3" destOrd="0" presId="urn:microsoft.com/office/officeart/2008/layout/AlternatingHexagons"/>
    <dgm:cxn modelId="{088F286B-95D9-4459-894F-0D13D2CC4AB8}" type="presParOf" srcId="{7781CA4F-3FC2-4214-A0AA-49E186D35613}" destId="{40921B9D-5779-41D7-A060-73E4F8148C81}" srcOrd="4" destOrd="0" presId="urn:microsoft.com/office/officeart/2008/layout/AlternatingHexagons"/>
  </dgm:cxnLst>
  <dgm:bg/>
  <dgm:whole>
    <a:ln w="571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BD49F-CD13-414E-8BF7-1843B977BE5B}">
      <dsp:nvSpPr>
        <dsp:cNvPr id="0" name=""/>
        <dsp:cNvSpPr/>
      </dsp:nvSpPr>
      <dsp:spPr>
        <a:xfrm rot="5400000">
          <a:off x="1381487" y="-96227"/>
          <a:ext cx="1688507" cy="2627806"/>
        </a:xfrm>
        <a:prstGeom prst="hexagon">
          <a:avLst>
            <a:gd name="adj" fmla="val 25000"/>
            <a:gd name="vf" fmla="val 115470"/>
          </a:avLst>
        </a:prstGeom>
        <a:solidFill>
          <a:srgbClr val="F7931E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smtClean="0">
              <a:solidFill>
                <a:schemeClr val="tx1"/>
              </a:solidFill>
              <a:latin typeface="Myriad Pro Cond" panose="020B0506030403020204" pitchFamily="34" charset="0"/>
              <a:ea typeface="+mn-ea"/>
              <a:cs typeface="+mn-cs"/>
            </a:rPr>
            <a:t>RELEVAN</a:t>
          </a:r>
          <a:endParaRPr lang="id-ID" sz="1600" b="1" kern="1200" dirty="0" smtClean="0">
            <a:solidFill>
              <a:schemeClr val="tx1"/>
            </a:solidFill>
            <a:latin typeface="Myriad Pro Cond" panose="020B0506030403020204" pitchFamily="34" charset="0"/>
            <a:ea typeface="+mn-ea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b="1" kern="1200" dirty="0" smtClean="0">
              <a:solidFill>
                <a:schemeClr val="tx1"/>
              </a:solidFill>
              <a:latin typeface="Myriad Pro Cond" panose="020B0506030403020204" pitchFamily="34" charset="0"/>
              <a:ea typeface="+mn-ea"/>
              <a:cs typeface="+mn-cs"/>
            </a:rPr>
            <a:t>(memenuhi kebutuhan data)</a:t>
          </a:r>
          <a:endParaRPr lang="en-US" sz="1400" b="1" kern="1200" dirty="0">
            <a:solidFill>
              <a:schemeClr val="tx1"/>
            </a:solidFill>
            <a:latin typeface="Myriad Pro Cond" panose="020B0506030403020204" pitchFamily="34" charset="0"/>
            <a:ea typeface="+mn-ea"/>
            <a:cs typeface="+mn-cs"/>
          </a:endParaRPr>
        </a:p>
      </dsp:txBody>
      <dsp:txXfrm rot="-5400000">
        <a:off x="1349806" y="654840"/>
        <a:ext cx="1751870" cy="1125671"/>
      </dsp:txXfrm>
    </dsp:sp>
    <dsp:sp modelId="{42F29734-0662-4CA0-B7FE-2F1FF6576FEC}">
      <dsp:nvSpPr>
        <dsp:cNvPr id="0" name=""/>
        <dsp:cNvSpPr/>
      </dsp:nvSpPr>
      <dsp:spPr>
        <a:xfrm>
          <a:off x="5508671" y="555773"/>
          <a:ext cx="2473158" cy="1329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CCF866-996A-4E78-ADB4-B41C100AE8D9}">
      <dsp:nvSpPr>
        <dsp:cNvPr id="0" name=""/>
        <dsp:cNvSpPr/>
      </dsp:nvSpPr>
      <dsp:spPr>
        <a:xfrm rot="5400000">
          <a:off x="4195826" y="3310834"/>
          <a:ext cx="1684229" cy="2554368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smtClean="0">
              <a:solidFill>
                <a:sysClr val="window" lastClr="FFFFFF"/>
              </a:solidFill>
              <a:latin typeface="Myriad Pro Cond" panose="020B0506030403020204" pitchFamily="34" charset="0"/>
              <a:ea typeface="+mn-ea"/>
              <a:cs typeface="+mn-cs"/>
            </a:rPr>
            <a:t>AKSESIBILITAS</a:t>
          </a:r>
          <a:endParaRPr lang="id-ID" sz="1600" b="1" kern="1200" dirty="0" smtClean="0">
            <a:solidFill>
              <a:sysClr val="window" lastClr="FFFFFF"/>
            </a:solidFill>
            <a:latin typeface="Myriad Pro Cond" panose="020B0506030403020204" pitchFamily="34" charset="0"/>
            <a:ea typeface="+mn-ea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b="1" kern="1200" dirty="0" smtClean="0">
              <a:solidFill>
                <a:sysClr val="window" lastClr="FFFFFF"/>
              </a:solidFill>
              <a:latin typeface="Myriad Pro Cond" panose="020B0506030403020204" pitchFamily="34" charset="0"/>
              <a:ea typeface="+mn-ea"/>
              <a:cs typeface="+mn-cs"/>
            </a:rPr>
            <a:t>(MUDAH DIAKSES SIAPA SAJA)</a:t>
          </a:r>
          <a:endParaRPr lang="en-US" sz="1200" b="1" kern="1200" dirty="0">
            <a:solidFill>
              <a:sysClr val="window" lastClr="FFFFFF"/>
            </a:solidFill>
            <a:latin typeface="Myriad Pro Cond" panose="020B0506030403020204" pitchFamily="34" charset="0"/>
            <a:ea typeface="+mn-ea"/>
            <a:cs typeface="+mn-cs"/>
          </a:endParaRPr>
        </a:p>
      </dsp:txBody>
      <dsp:txXfrm rot="-5400000">
        <a:off x="4186485" y="4026608"/>
        <a:ext cx="1702912" cy="1122819"/>
      </dsp:txXfrm>
    </dsp:sp>
    <dsp:sp modelId="{68914840-44B4-43DE-9125-E47F0F958146}">
      <dsp:nvSpPr>
        <dsp:cNvPr id="0" name=""/>
        <dsp:cNvSpPr/>
      </dsp:nvSpPr>
      <dsp:spPr>
        <a:xfrm rot="5400000">
          <a:off x="4168035" y="-41202"/>
          <a:ext cx="1664817" cy="2522653"/>
        </a:xfrm>
        <a:prstGeom prst="hexagon">
          <a:avLst>
            <a:gd name="adj" fmla="val 25000"/>
            <a:gd name="vf" fmla="val 115470"/>
          </a:avLst>
        </a:prstGeom>
        <a:solidFill>
          <a:srgbClr val="C0504D">
            <a:lumMod val="5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smtClean="0">
              <a:solidFill>
                <a:sysClr val="window" lastClr="FFFFFF"/>
              </a:solidFill>
              <a:latin typeface="Myriad Pro Cond" panose="020B0506030403020204" pitchFamily="34" charset="0"/>
              <a:ea typeface="+mn-ea"/>
              <a:cs typeface="+mn-cs"/>
            </a:rPr>
            <a:t>AKUR</a:t>
          </a:r>
          <a:r>
            <a:rPr lang="id-ID" sz="1600" b="1" kern="1200" dirty="0" smtClean="0">
              <a:solidFill>
                <a:sysClr val="window" lastClr="FFFFFF"/>
              </a:solidFill>
              <a:latin typeface="Myriad Pro Cond" panose="020B0506030403020204" pitchFamily="34" charset="0"/>
              <a:ea typeface="+mn-ea"/>
              <a:cs typeface="+mn-cs"/>
            </a:rPr>
            <a:t>AT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b="1" kern="1200" dirty="0" smtClean="0">
              <a:solidFill>
                <a:sysClr val="window" lastClr="FFFFFF"/>
              </a:solidFill>
              <a:latin typeface="Myriad Pro Cond" panose="020B0506030403020204" pitchFamily="34" charset="0"/>
              <a:ea typeface="+mn-ea"/>
              <a:cs typeface="+mn-cs"/>
            </a:rPr>
            <a:t>(pencerminan dari realita)</a:t>
          </a:r>
          <a:endParaRPr lang="en-US" sz="1600" b="1" kern="1200" dirty="0">
            <a:solidFill>
              <a:sysClr val="window" lastClr="FFFFFF"/>
            </a:solidFill>
            <a:latin typeface="Myriad Pro Cond" panose="020B0506030403020204" pitchFamily="34" charset="0"/>
            <a:ea typeface="+mn-ea"/>
            <a:cs typeface="+mn-cs"/>
          </a:endParaRPr>
        </a:p>
      </dsp:txBody>
      <dsp:txXfrm rot="-5400000">
        <a:off x="4159560" y="665186"/>
        <a:ext cx="1681769" cy="1109878"/>
      </dsp:txXfrm>
    </dsp:sp>
    <dsp:sp modelId="{EC8DD768-09B2-4A6C-9411-DEBB9CC66699}">
      <dsp:nvSpPr>
        <dsp:cNvPr id="0" name=""/>
        <dsp:cNvSpPr/>
      </dsp:nvSpPr>
      <dsp:spPr>
        <a:xfrm>
          <a:off x="3899" y="2172999"/>
          <a:ext cx="2393379" cy="1329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E6A7D0-9403-47F0-BB41-7A6F70E70AA5}">
      <dsp:nvSpPr>
        <dsp:cNvPr id="0" name=""/>
        <dsp:cNvSpPr/>
      </dsp:nvSpPr>
      <dsp:spPr>
        <a:xfrm rot="5400000">
          <a:off x="4637609" y="1669562"/>
          <a:ext cx="1857173" cy="2443123"/>
        </a:xfrm>
        <a:prstGeom prst="hexagon">
          <a:avLst>
            <a:gd name="adj" fmla="val 25000"/>
            <a:gd name="vf" fmla="val 115470"/>
          </a:avLst>
        </a:prstGeom>
        <a:solidFill>
          <a:srgbClr val="00AEE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smtClean="0">
              <a:solidFill>
                <a:schemeClr val="tx1"/>
              </a:solidFill>
              <a:latin typeface="Myriad Pro Cond" panose="020B0506030403020204" pitchFamily="34" charset="0"/>
              <a:ea typeface="+mn-ea"/>
              <a:cs typeface="+mn-cs"/>
            </a:rPr>
            <a:t>KOHEREN</a:t>
          </a:r>
          <a:r>
            <a:rPr lang="id-ID" sz="1200" b="1" kern="1200" dirty="0" smtClean="0">
              <a:solidFill>
                <a:schemeClr val="tx1"/>
              </a:solidFill>
              <a:latin typeface="Myriad Pro Cond" panose="020B0506030403020204" pitchFamily="34" charset="0"/>
              <a:ea typeface="+mn-ea"/>
              <a:cs typeface="+mn-cs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b="1" kern="1200" dirty="0" smtClean="0">
              <a:solidFill>
                <a:schemeClr val="tx1"/>
              </a:solidFill>
              <a:latin typeface="Myriad Pro Cond" panose="020B0506030403020204" pitchFamily="34" charset="0"/>
              <a:ea typeface="+mn-ea"/>
              <a:cs typeface="+mn-cs"/>
            </a:rPr>
            <a:t>(data dari sumber dan metode yang berbeda menunjukkan fenomena yang sama)</a:t>
          </a:r>
          <a:endParaRPr lang="en-US" sz="1200" b="1" kern="1200" dirty="0">
            <a:solidFill>
              <a:schemeClr val="tx1"/>
            </a:solidFill>
            <a:latin typeface="Myriad Pro Cond" panose="020B0506030403020204" pitchFamily="34" charset="0"/>
            <a:ea typeface="+mn-ea"/>
            <a:cs typeface="+mn-cs"/>
          </a:endParaRPr>
        </a:p>
      </dsp:txBody>
      <dsp:txXfrm rot="-5400000">
        <a:off x="4751821" y="2272066"/>
        <a:ext cx="1628749" cy="1238115"/>
      </dsp:txXfrm>
    </dsp:sp>
    <dsp:sp modelId="{0BDB0F1E-0148-43D4-A85A-BCCAEC7F8A21}">
      <dsp:nvSpPr>
        <dsp:cNvPr id="0" name=""/>
        <dsp:cNvSpPr/>
      </dsp:nvSpPr>
      <dsp:spPr>
        <a:xfrm rot="5400000">
          <a:off x="2037042" y="1520684"/>
          <a:ext cx="1672396" cy="2639914"/>
        </a:xfrm>
        <a:prstGeom prst="hexagon">
          <a:avLst>
            <a:gd name="adj" fmla="val 25000"/>
            <a:gd name="vf" fmla="val 115470"/>
          </a:avLst>
        </a:prstGeom>
        <a:solidFill>
          <a:srgbClr val="8DC73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b="1" kern="1200" dirty="0" smtClean="0">
              <a:solidFill>
                <a:schemeClr val="tx1"/>
              </a:solidFill>
              <a:latin typeface="Myriad Pro Cond" panose="020B0506030403020204" pitchFamily="34" charset="0"/>
              <a:ea typeface="+mn-ea"/>
              <a:cs typeface="+mn-cs"/>
            </a:rPr>
            <a:t>T</a:t>
          </a:r>
          <a:r>
            <a:rPr lang="en-US" sz="1400" b="1" kern="1200" dirty="0" smtClean="0">
              <a:solidFill>
                <a:schemeClr val="tx1"/>
              </a:solidFill>
              <a:latin typeface="Myriad Pro Cond" panose="020B0506030403020204" pitchFamily="34" charset="0"/>
              <a:ea typeface="+mn-ea"/>
              <a:cs typeface="+mn-cs"/>
            </a:rPr>
            <a:t>EPAT WAKTU</a:t>
          </a:r>
          <a:r>
            <a:rPr lang="id-ID" sz="1400" b="1" kern="1200" dirty="0" smtClean="0">
              <a:solidFill>
                <a:schemeClr val="tx1"/>
              </a:solidFill>
              <a:latin typeface="Myriad Pro Cond" panose="020B0506030403020204" pitchFamily="34" charset="0"/>
              <a:ea typeface="+mn-ea"/>
              <a:cs typeface="+mn-cs"/>
            </a:rPr>
            <a:t> DAN TERBANDINGKAN</a:t>
          </a:r>
          <a:endParaRPr lang="en-US" sz="1400" b="1" kern="1200" dirty="0">
            <a:solidFill>
              <a:schemeClr val="tx1"/>
            </a:solidFill>
            <a:latin typeface="Myriad Pro Cond" panose="020B0506030403020204" pitchFamily="34" charset="0"/>
            <a:ea typeface="+mn-ea"/>
            <a:cs typeface="+mn-cs"/>
          </a:endParaRPr>
        </a:p>
      </dsp:txBody>
      <dsp:txXfrm rot="-5400000">
        <a:off x="1993269" y="2283176"/>
        <a:ext cx="1759942" cy="1114930"/>
      </dsp:txXfrm>
    </dsp:sp>
    <dsp:sp modelId="{E27D4E08-0D28-4EA8-A4BA-2CA17ED0DD11}">
      <dsp:nvSpPr>
        <dsp:cNvPr id="0" name=""/>
        <dsp:cNvSpPr/>
      </dsp:nvSpPr>
      <dsp:spPr>
        <a:xfrm>
          <a:off x="5508671" y="4054018"/>
          <a:ext cx="2473158" cy="1329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921B9D-5779-41D7-A060-73E4F8148C81}">
      <dsp:nvSpPr>
        <dsp:cNvPr id="0" name=""/>
        <dsp:cNvSpPr/>
      </dsp:nvSpPr>
      <dsp:spPr>
        <a:xfrm rot="5400000">
          <a:off x="1248655" y="3003708"/>
          <a:ext cx="1710047" cy="2911665"/>
        </a:xfrm>
        <a:prstGeom prst="hexagon">
          <a:avLst>
            <a:gd name="adj" fmla="val 25000"/>
            <a:gd name="vf" fmla="val 115470"/>
          </a:avLst>
        </a:prstGeom>
        <a:solidFill>
          <a:srgbClr val="7030A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b="1" kern="1200" dirty="0" smtClean="0">
              <a:solidFill>
                <a:sysClr val="window" lastClr="FFFFFF"/>
              </a:solidFill>
              <a:latin typeface="Myriad Pro Cond" panose="020B0506030403020204" pitchFamily="34" charset="0"/>
              <a:ea typeface="+mn-ea"/>
              <a:cs typeface="+mn-cs"/>
            </a:rPr>
            <a:t>MUDAH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b="1" kern="1200" dirty="0" smtClean="0">
              <a:solidFill>
                <a:sysClr val="window" lastClr="FFFFFF"/>
              </a:solidFill>
              <a:latin typeface="Myriad Pro Cond" panose="020B0506030403020204" pitchFamily="34" charset="0"/>
              <a:ea typeface="+mn-ea"/>
              <a:cs typeface="+mn-cs"/>
            </a:rPr>
            <a:t>DI </a:t>
          </a:r>
          <a:r>
            <a:rPr lang="en-US" sz="1400" b="1" kern="1200" dirty="0" smtClean="0">
              <a:solidFill>
                <a:sysClr val="window" lastClr="FFFFFF"/>
              </a:solidFill>
              <a:latin typeface="Myriad Pro Cond" panose="020B0506030403020204" pitchFamily="34" charset="0"/>
              <a:ea typeface="+mn-ea"/>
              <a:cs typeface="+mn-cs"/>
            </a:rPr>
            <a:t>INTERPRETAS</a:t>
          </a:r>
          <a:r>
            <a:rPr lang="id-ID" sz="1400" b="1" kern="1200" dirty="0" smtClean="0">
              <a:solidFill>
                <a:sysClr val="window" lastClr="FFFFFF"/>
              </a:solidFill>
              <a:latin typeface="Myriad Pro Cond" panose="020B0506030403020204" pitchFamily="34" charset="0"/>
              <a:ea typeface="+mn-ea"/>
              <a:cs typeface="+mn-cs"/>
            </a:rPr>
            <a:t>IKAN </a:t>
          </a:r>
          <a:r>
            <a:rPr lang="id-ID" sz="1200" b="1" kern="1200" dirty="0" smtClean="0">
              <a:solidFill>
                <a:sysClr val="window" lastClr="FFFFFF"/>
              </a:solidFill>
              <a:latin typeface="Myriad Pro Cond" panose="020B0506030403020204" pitchFamily="34" charset="0"/>
              <a:ea typeface="+mn-ea"/>
              <a:cs typeface="+mn-cs"/>
            </a:rPr>
            <a:t>(Jelas dan mudah dipahami)</a:t>
          </a:r>
          <a:endParaRPr lang="en-US" sz="1200" b="1" kern="1200" dirty="0">
            <a:solidFill>
              <a:sysClr val="window" lastClr="FFFFFF"/>
            </a:solidFill>
            <a:latin typeface="Myriad Pro Cond" panose="020B0506030403020204" pitchFamily="34" charset="0"/>
            <a:ea typeface="+mn-ea"/>
            <a:cs typeface="+mn-cs"/>
          </a:endParaRPr>
        </a:p>
      </dsp:txBody>
      <dsp:txXfrm rot="-5400000">
        <a:off x="1133124" y="3889525"/>
        <a:ext cx="1941110" cy="1140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41F92-9A58-4048-8FE2-15221C4DF552}" type="datetimeFigureOut">
              <a:rPr lang="id-ID" smtClean="0"/>
              <a:t>10/04/2019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AB460-DDCC-4CC1-A7CC-5E8844B8A2C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0190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40A05-61F8-4058-91C3-11C94D3D258D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732F7-C40C-4E2D-90DE-DA76DED90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8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2.jp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4770"/>
            <a:ext cx="12192000" cy="2503230"/>
          </a:xfrm>
          <a:prstGeom prst="rect">
            <a:avLst/>
          </a:prstGeom>
        </p:spPr>
      </p:pic>
      <p:pic>
        <p:nvPicPr>
          <p:cNvPr id="9" name="Picture 8" descr="D:\Template Powerpoint\powerpoint bps depan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5"/>
          <a:stretch/>
        </p:blipFill>
        <p:spPr bwMode="auto">
          <a:xfrm>
            <a:off x="-28686" y="1"/>
            <a:ext cx="12220687" cy="421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5"/>
          <p:cNvSpPr>
            <a:spLocks noGrp="1"/>
          </p:cNvSpPr>
          <p:nvPr>
            <p:ph type="title" hasCustomPrompt="1"/>
          </p:nvPr>
        </p:nvSpPr>
        <p:spPr>
          <a:xfrm>
            <a:off x="609600" y="2209800"/>
            <a:ext cx="10972800" cy="1143000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4217610"/>
            <a:ext cx="12192000" cy="137160"/>
            <a:chOff x="0" y="4217610"/>
            <a:chExt cx="9144000" cy="137160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4217610"/>
              <a:ext cx="3049676" cy="13716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6094324" y="4217610"/>
              <a:ext cx="3049676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3047162" y="4217610"/>
              <a:ext cx="3049676" cy="13716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</p:spTree>
    <p:extLst>
      <p:ext uri="{BB962C8B-B14F-4D97-AF65-F5344CB8AC3E}">
        <p14:creationId xmlns:p14="http://schemas.microsoft.com/office/powerpoint/2010/main" val="340402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 preferRelativeResize="0">
            <a:picLocks noChangeArrowheads="1"/>
          </p:cNvPicPr>
          <p:nvPr userDrawn="1"/>
        </p:nvPicPr>
        <p:blipFill rotWithShape="1">
          <a:blip r:embed="rId2"/>
          <a:srcRect t="-1" b="3300"/>
          <a:stretch/>
        </p:blipFill>
        <p:spPr bwMode="auto">
          <a:xfrm>
            <a:off x="-43030" y="-21708"/>
            <a:ext cx="12248817" cy="375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le 15"/>
          <p:cNvSpPr>
            <a:spLocks noGrp="1"/>
          </p:cNvSpPr>
          <p:nvPr>
            <p:ph type="title" hasCustomPrompt="1"/>
          </p:nvPr>
        </p:nvSpPr>
        <p:spPr>
          <a:xfrm>
            <a:off x="609600" y="1827925"/>
            <a:ext cx="109728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52"/>
          <a:stretch/>
        </p:blipFill>
        <p:spPr bwMode="auto">
          <a:xfrm>
            <a:off x="335361" y="188640"/>
            <a:ext cx="988639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5"/>
          <a:stretch/>
        </p:blipFill>
        <p:spPr bwMode="auto">
          <a:xfrm>
            <a:off x="1323999" y="188640"/>
            <a:ext cx="2822307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7" t="31273" r="35048" b="39412"/>
          <a:stretch/>
        </p:blipFill>
        <p:spPr>
          <a:xfrm>
            <a:off x="9427685" y="0"/>
            <a:ext cx="3091543" cy="1073194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0" y="3727524"/>
            <a:ext cx="12192000" cy="137160"/>
            <a:chOff x="0" y="4217610"/>
            <a:chExt cx="9144000" cy="13716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4217610"/>
              <a:ext cx="3049676" cy="13716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094324" y="4217610"/>
              <a:ext cx="3049676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3047162" y="4217610"/>
              <a:ext cx="3049676" cy="13716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</p:spTree>
    <p:extLst>
      <p:ext uri="{BB962C8B-B14F-4D97-AF65-F5344CB8AC3E}">
        <p14:creationId xmlns:p14="http://schemas.microsoft.com/office/powerpoint/2010/main" val="326256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 preferRelativeResize="0">
            <a:picLocks noChangeArrowheads="1"/>
          </p:cNvPicPr>
          <p:nvPr userDrawn="1"/>
        </p:nvPicPr>
        <p:blipFill rotWithShape="1">
          <a:blip r:embed="rId2"/>
          <a:srcRect b="2977"/>
          <a:stretch/>
        </p:blipFill>
        <p:spPr bwMode="auto">
          <a:xfrm>
            <a:off x="-47173" y="-21708"/>
            <a:ext cx="12252960" cy="456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le 15"/>
          <p:cNvSpPr>
            <a:spLocks noGrp="1"/>
          </p:cNvSpPr>
          <p:nvPr>
            <p:ph type="title" hasCustomPrompt="1"/>
          </p:nvPr>
        </p:nvSpPr>
        <p:spPr>
          <a:xfrm>
            <a:off x="609600" y="2133600"/>
            <a:ext cx="109728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52"/>
          <a:stretch/>
        </p:blipFill>
        <p:spPr bwMode="auto">
          <a:xfrm>
            <a:off x="335361" y="188640"/>
            <a:ext cx="988639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5"/>
          <a:stretch/>
        </p:blipFill>
        <p:spPr bwMode="auto">
          <a:xfrm>
            <a:off x="1323999" y="188640"/>
            <a:ext cx="2822307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7" t="31273" r="35048" b="39412"/>
          <a:stretch/>
        </p:blipFill>
        <p:spPr>
          <a:xfrm>
            <a:off x="9427685" y="0"/>
            <a:ext cx="3091543" cy="1073194"/>
          </a:xfrm>
          <a:prstGeom prst="rect">
            <a:avLst/>
          </a:prstGeom>
        </p:spPr>
      </p:pic>
      <p:sp>
        <p:nvSpPr>
          <p:cNvPr id="1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4686834"/>
            <a:ext cx="3048000" cy="21671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084144" y="4686834"/>
            <a:ext cx="3048000" cy="21671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167720" y="4686834"/>
            <a:ext cx="3048000" cy="217116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9247237" y="4686834"/>
            <a:ext cx="2944764" cy="21671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38832"/>
            <a:ext cx="12192000" cy="137160"/>
            <a:chOff x="0" y="4217610"/>
            <a:chExt cx="9144000" cy="137160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217610"/>
              <a:ext cx="3049676" cy="13716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6094324" y="4217610"/>
              <a:ext cx="3049676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3047162" y="4217610"/>
              <a:ext cx="3049676" cy="13716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</p:spTree>
    <p:extLst>
      <p:ext uri="{BB962C8B-B14F-4D97-AF65-F5344CB8AC3E}">
        <p14:creationId xmlns:p14="http://schemas.microsoft.com/office/powerpoint/2010/main" val="119655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275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5" r="64546" b="3615"/>
          <a:stretch/>
        </p:blipFill>
        <p:spPr bwMode="auto">
          <a:xfrm>
            <a:off x="523422" y="2726485"/>
            <a:ext cx="5219439" cy="36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>
          <a:xfrm>
            <a:off x="868887" y="3019491"/>
            <a:ext cx="4593616" cy="30549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6384032" y="3343957"/>
            <a:ext cx="5364480" cy="548640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>
            <a:noAutofit/>
          </a:bodyPr>
          <a:lstStyle>
            <a:lvl1pPr marL="342900" indent="-342900">
              <a:buFont typeface="Wingdings" pitchFamily="2" charset="2"/>
              <a:buChar char="ü"/>
              <a:defRPr sz="1600">
                <a:latin typeface="Franklin Gothic Medium Cond" panose="020B06060304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384032" y="3961429"/>
            <a:ext cx="5364480" cy="54864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342900" indent="-342900">
              <a:buFont typeface="Wingdings" pitchFamily="2" charset="2"/>
              <a:buChar char="ü"/>
              <a:defRPr sz="1600">
                <a:latin typeface="Franklin Gothic Medium Cond" panose="020B06060304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6384032" y="4578901"/>
            <a:ext cx="5364480" cy="548640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>
            <a:noAutofit/>
          </a:bodyPr>
          <a:lstStyle>
            <a:lvl1pPr marL="342900" indent="-342900">
              <a:buFont typeface="Wingdings" pitchFamily="2" charset="2"/>
              <a:buChar char="ü"/>
              <a:defRPr sz="1600">
                <a:latin typeface="Franklin Gothic Medium Cond" panose="020B06060304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384032" y="5196373"/>
            <a:ext cx="5364480" cy="54864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342900" indent="-342900">
              <a:buFont typeface="Wingdings" pitchFamily="2" charset="2"/>
              <a:buChar char="ü"/>
              <a:defRPr sz="1600">
                <a:latin typeface="Franklin Gothic Medium Cond" panose="020B06060304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6384032" y="5813845"/>
            <a:ext cx="5364480" cy="548640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>
            <a:noAutofit/>
          </a:bodyPr>
          <a:lstStyle>
            <a:lvl1pPr marL="342900" indent="-342900">
              <a:buFont typeface="Wingdings" pitchFamily="2" charset="2"/>
              <a:buChar char="ü"/>
              <a:defRPr sz="1600">
                <a:latin typeface="Franklin Gothic Medium Cond" panose="020B06060304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6384032" y="2726485"/>
            <a:ext cx="5364480" cy="54864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342900" indent="-342900" algn="l">
              <a:buFont typeface="Wingdings" pitchFamily="2" charset="2"/>
              <a:buChar char="ü"/>
              <a:defRPr sz="1600">
                <a:latin typeface="Franklin Gothic Medium Cond" panose="020B06060304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20"/>
          </p:nvPr>
        </p:nvSpPr>
        <p:spPr>
          <a:xfrm>
            <a:off x="-14179" y="412461"/>
            <a:ext cx="3048000" cy="1917576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Picture Placeholder 37"/>
          <p:cNvSpPr>
            <a:spLocks noGrp="1"/>
          </p:cNvSpPr>
          <p:nvPr>
            <p:ph type="pic" sz="quarter" idx="21"/>
          </p:nvPr>
        </p:nvSpPr>
        <p:spPr>
          <a:xfrm>
            <a:off x="3033823" y="412461"/>
            <a:ext cx="3048000" cy="1917576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Picture Placeholder 37"/>
          <p:cNvSpPr>
            <a:spLocks noGrp="1"/>
          </p:cNvSpPr>
          <p:nvPr>
            <p:ph type="pic" sz="quarter" idx="22"/>
          </p:nvPr>
        </p:nvSpPr>
        <p:spPr>
          <a:xfrm>
            <a:off x="6102593" y="412461"/>
            <a:ext cx="3048000" cy="1917576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Picture Placeholder 37"/>
          <p:cNvSpPr>
            <a:spLocks noGrp="1"/>
          </p:cNvSpPr>
          <p:nvPr>
            <p:ph type="pic" sz="quarter" idx="23"/>
          </p:nvPr>
        </p:nvSpPr>
        <p:spPr>
          <a:xfrm>
            <a:off x="9164328" y="412461"/>
            <a:ext cx="3048000" cy="1917576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5883" y="6570752"/>
            <a:ext cx="284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3873F9D-166D-4281-9B5A-8D63A7307FC5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0430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D:\Template Powerpoint\powerpoint bps depan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1" r="25530" b="3065"/>
          <a:stretch/>
        </p:blipFill>
        <p:spPr bwMode="auto">
          <a:xfrm>
            <a:off x="523421" y="2781596"/>
            <a:ext cx="5242560" cy="36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>
          <a:xfrm>
            <a:off x="868887" y="3080866"/>
            <a:ext cx="4593616" cy="30549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6384032" y="2780928"/>
            <a:ext cx="5364480" cy="3677769"/>
          </a:xfrm>
          <a:solidFill>
            <a:schemeClr val="accent5">
              <a:lumMod val="20000"/>
              <a:lumOff val="80000"/>
            </a:schemeClr>
          </a:solidFill>
        </p:spPr>
        <p:txBody>
          <a:bodyPr tIns="182880" anchor="t">
            <a:noAutofit/>
          </a:bodyPr>
          <a:lstStyle>
            <a:lvl1pPr marL="342900" indent="-342900" algn="l">
              <a:lnSpc>
                <a:spcPct val="150000"/>
              </a:lnSpc>
              <a:buFont typeface="Wingdings" pitchFamily="2" charset="2"/>
              <a:buChar char="q"/>
              <a:defRPr sz="2000">
                <a:solidFill>
                  <a:sysClr val="windowText" lastClr="000000"/>
                </a:solidFill>
                <a:latin typeface="Franklin Gothic Medium Cond" panose="020B06060304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item styles</a:t>
            </a:r>
          </a:p>
          <a:p>
            <a:pPr lvl="0"/>
            <a:r>
              <a:rPr lang="en-US" dirty="0"/>
              <a:t>Click to edit Master item styles</a:t>
            </a:r>
          </a:p>
          <a:p>
            <a:pPr lvl="0"/>
            <a:r>
              <a:rPr lang="en-US" dirty="0"/>
              <a:t>Click to edit Master item styles</a:t>
            </a:r>
          </a:p>
          <a:p>
            <a:pPr lvl="0"/>
            <a:r>
              <a:rPr lang="en-US" dirty="0"/>
              <a:t>Click to edit Master item styles</a:t>
            </a:r>
          </a:p>
          <a:p>
            <a:pPr lvl="0"/>
            <a:r>
              <a:rPr lang="en-US" dirty="0"/>
              <a:t>Click to edit Master item styles</a:t>
            </a:r>
          </a:p>
          <a:p>
            <a:pPr lvl="0"/>
            <a:r>
              <a:rPr lang="en-US" dirty="0"/>
              <a:t>Click to edit Master item styles</a:t>
            </a:r>
          </a:p>
        </p:txBody>
      </p:sp>
      <p:sp>
        <p:nvSpPr>
          <p:cNvPr id="15" name="Picture Placeholder 37"/>
          <p:cNvSpPr>
            <a:spLocks noGrp="1"/>
          </p:cNvSpPr>
          <p:nvPr>
            <p:ph type="pic" sz="quarter" idx="20"/>
          </p:nvPr>
        </p:nvSpPr>
        <p:spPr>
          <a:xfrm>
            <a:off x="-14179" y="412461"/>
            <a:ext cx="3048000" cy="1917576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37"/>
          <p:cNvSpPr>
            <a:spLocks noGrp="1"/>
          </p:cNvSpPr>
          <p:nvPr>
            <p:ph type="pic" sz="quarter" idx="21"/>
          </p:nvPr>
        </p:nvSpPr>
        <p:spPr>
          <a:xfrm>
            <a:off x="3033823" y="412461"/>
            <a:ext cx="3048000" cy="1917576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37"/>
          <p:cNvSpPr>
            <a:spLocks noGrp="1"/>
          </p:cNvSpPr>
          <p:nvPr>
            <p:ph type="pic" sz="quarter" idx="22"/>
          </p:nvPr>
        </p:nvSpPr>
        <p:spPr>
          <a:xfrm>
            <a:off x="6102593" y="412461"/>
            <a:ext cx="3048000" cy="1917576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37"/>
          <p:cNvSpPr>
            <a:spLocks noGrp="1"/>
          </p:cNvSpPr>
          <p:nvPr>
            <p:ph type="pic" sz="quarter" idx="23"/>
          </p:nvPr>
        </p:nvSpPr>
        <p:spPr>
          <a:xfrm>
            <a:off x="9164328" y="412461"/>
            <a:ext cx="3048000" cy="1917576"/>
          </a:xfrm>
        </p:spPr>
        <p:txBody>
          <a:bodyPr/>
          <a:lstStyle/>
          <a:p>
            <a:endParaRPr lang="en-US"/>
          </a:p>
        </p:txBody>
      </p:sp>
      <p:pic>
        <p:nvPicPr>
          <p:cNvPr id="21" name="Picture 20" descr="D:\Template Powerpoint\powerpoint bps depan.jpg"/>
          <p:cNvPicPr preferRelativeResize="0">
            <a:picLocks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36"/>
          <a:stretch/>
        </p:blipFill>
        <p:spPr bwMode="auto">
          <a:xfrm>
            <a:off x="523421" y="6403833"/>
            <a:ext cx="5242560" cy="5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5883" y="6570752"/>
            <a:ext cx="284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3873F9D-166D-4281-9B5A-8D63A7307FC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223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Template Powerpoint\backgroun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1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52"/>
          <a:stretch/>
        </p:blipFill>
        <p:spPr bwMode="auto">
          <a:xfrm>
            <a:off x="320887" y="165893"/>
            <a:ext cx="988639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5883" y="6570752"/>
            <a:ext cx="284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3873F9D-166D-4281-9B5A-8D63A7307FC5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7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5"/>
          <a:stretch/>
        </p:blipFill>
        <p:spPr bwMode="auto">
          <a:xfrm>
            <a:off x="1448696" y="188640"/>
            <a:ext cx="2822307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Template Powerpoint\pelopor data statistik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568" y="-3430"/>
            <a:ext cx="2239433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916832"/>
            <a:ext cx="11040533" cy="42481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Franklin Gothic Medium Cond" panose="020B0606030402020204" pitchFamily="34" charset="0"/>
              </a:defRPr>
            </a:lvl1pPr>
            <a:lvl2pPr>
              <a:defRPr sz="2400">
                <a:latin typeface="Franklin Gothic Medium Cond" panose="020B0606030402020204" pitchFamily="34" charset="0"/>
              </a:defRPr>
            </a:lvl2pPr>
            <a:lvl3pPr>
              <a:defRPr sz="2000">
                <a:latin typeface="Franklin Gothic Medium Cond" panose="020B0606030402020204" pitchFamily="34" charset="0"/>
              </a:defRPr>
            </a:lvl3pPr>
            <a:lvl4pPr>
              <a:defRPr sz="1800">
                <a:latin typeface="Franklin Gothic Medium Cond" panose="020B0606030402020204" pitchFamily="34" charset="0"/>
              </a:defRPr>
            </a:lvl4pPr>
            <a:lvl5pPr>
              <a:defRPr sz="180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623392" y="1052736"/>
            <a:ext cx="11041227" cy="56673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 b="0">
                <a:solidFill>
                  <a:schemeClr val="tx1"/>
                </a:solidFill>
                <a:effectLst/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32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Template Powerpoint\backgroun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1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52"/>
          <a:stretch/>
        </p:blipFill>
        <p:spPr bwMode="auto">
          <a:xfrm>
            <a:off x="320887" y="165893"/>
            <a:ext cx="988639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5"/>
          <a:stretch/>
        </p:blipFill>
        <p:spPr bwMode="auto">
          <a:xfrm>
            <a:off x="1448696" y="188640"/>
            <a:ext cx="2822307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Template Powerpoint\pelopor data statistik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568" y="-3430"/>
            <a:ext cx="2239433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202654" y="3140630"/>
            <a:ext cx="10709559" cy="1343085"/>
          </a:xfrm>
        </p:spPr>
        <p:txBody>
          <a:bodyPr rtlCol="0">
            <a:noAutofit/>
          </a:bodyPr>
          <a:lstStyle>
            <a:lvl1pPr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defRPr>
            </a:lvl1pPr>
          </a:lstStyle>
          <a:p>
            <a:pPr algn="l"/>
            <a:endParaRPr lang="en-US" sz="5400" dirty="0"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 userDrawn="1"/>
        </p:nvSpPr>
        <p:spPr bwMode="auto">
          <a:xfrm>
            <a:off x="1202654" y="5505450"/>
            <a:ext cx="11014357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2000" b="1" dirty="0">
                <a:latin typeface="+mn-lt"/>
                <a:cs typeface="Arial" charset="0"/>
              </a:rPr>
              <a:t>KECUK SUHARIYANTO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1800" dirty="0" err="1">
                <a:latin typeface="+mn-lt"/>
                <a:cs typeface="Simplified Arabic" panose="02020603050405020304" pitchFamily="18" charset="-78"/>
              </a:rPr>
              <a:t>Kepala</a:t>
            </a:r>
            <a:r>
              <a:rPr lang="en-US" sz="1800" dirty="0">
                <a:latin typeface="+mn-lt"/>
                <a:cs typeface="Simplified Arabic" panose="02020603050405020304" pitchFamily="18" charset="-78"/>
              </a:rPr>
              <a:t> </a:t>
            </a:r>
            <a:r>
              <a:rPr lang="en-US" sz="1800" dirty="0" err="1">
                <a:latin typeface="+mn-lt"/>
                <a:cs typeface="Simplified Arabic" panose="02020603050405020304" pitchFamily="18" charset="-78"/>
              </a:rPr>
              <a:t>Badan</a:t>
            </a:r>
            <a:r>
              <a:rPr lang="en-US" sz="1800" dirty="0">
                <a:latin typeface="+mn-lt"/>
                <a:cs typeface="Simplified Arabic" panose="02020603050405020304" pitchFamily="18" charset="-78"/>
              </a:rPr>
              <a:t> </a:t>
            </a:r>
            <a:r>
              <a:rPr lang="en-US" sz="1800" dirty="0" err="1">
                <a:latin typeface="+mn-lt"/>
                <a:cs typeface="Simplified Arabic" panose="02020603050405020304" pitchFamily="18" charset="-78"/>
              </a:rPr>
              <a:t>Pusat</a:t>
            </a:r>
            <a:r>
              <a:rPr lang="en-US" sz="1800" dirty="0">
                <a:latin typeface="+mn-lt"/>
                <a:cs typeface="Simplified Arabic" panose="02020603050405020304" pitchFamily="18" charset="-78"/>
              </a:rPr>
              <a:t> </a:t>
            </a:r>
            <a:r>
              <a:rPr lang="en-US" sz="1800" dirty="0" err="1">
                <a:latin typeface="+mn-lt"/>
                <a:cs typeface="Simplified Arabic" panose="02020603050405020304" pitchFamily="18" charset="-78"/>
              </a:rPr>
              <a:t>Statistik</a:t>
            </a:r>
            <a:endParaRPr lang="en-US" sz="1800" dirty="0">
              <a:latin typeface="+mn-lt"/>
              <a:cs typeface="Simplified Arabic" panose="02020603050405020304" pitchFamily="18" charset="-78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1800" dirty="0">
                <a:latin typeface="+mn-lt"/>
                <a:cs typeface="Arial" charset="0"/>
              </a:rPr>
              <a:t>Email: kecuk@bps.go.id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066800"/>
            <a:ext cx="3048000" cy="19202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048000" y="1066800"/>
            <a:ext cx="3048000" cy="19202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96000" y="1066800"/>
            <a:ext cx="3048000" cy="19202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9144000" y="1066800"/>
            <a:ext cx="3048000" cy="19202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26493" y="3140630"/>
            <a:ext cx="288713" cy="1550661"/>
            <a:chOff x="240664" y="3276600"/>
            <a:chExt cx="216535" cy="1550661"/>
          </a:xfrm>
        </p:grpSpPr>
        <p:sp>
          <p:nvSpPr>
            <p:cNvPr id="3" name="Rectangle 2"/>
            <p:cNvSpPr/>
            <p:nvPr userDrawn="1"/>
          </p:nvSpPr>
          <p:spPr>
            <a:xfrm>
              <a:off x="240664" y="3276600"/>
              <a:ext cx="216535" cy="5162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240664" y="3792880"/>
              <a:ext cx="216535" cy="5162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240664" y="4310981"/>
              <a:ext cx="216535" cy="5162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7" name="Text Placeholder 26"/>
          <p:cNvSpPr>
            <a:spLocks noGrp="1"/>
          </p:cNvSpPr>
          <p:nvPr>
            <p:ph type="body" sz="quarter" idx="17"/>
          </p:nvPr>
        </p:nvSpPr>
        <p:spPr>
          <a:xfrm>
            <a:off x="1202653" y="4660943"/>
            <a:ext cx="7620000" cy="678613"/>
          </a:xfrm>
        </p:spPr>
        <p:txBody>
          <a:bodyPr/>
          <a:lstStyle>
            <a:lvl1pPr marL="0" indent="0">
              <a:buNone/>
              <a:defRPr>
                <a:solidFill>
                  <a:srgbClr val="C00000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6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Template Powerpoint\backgroun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1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52"/>
          <a:stretch/>
        </p:blipFill>
        <p:spPr bwMode="auto">
          <a:xfrm>
            <a:off x="320887" y="165893"/>
            <a:ext cx="988639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Template Powerpoint\pelopor data statistik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568" y="3527"/>
            <a:ext cx="2239433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916832"/>
            <a:ext cx="11040533" cy="42481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Franklin Gothic Medium Cond" panose="020B0606030402020204" pitchFamily="34" charset="0"/>
              </a:defRPr>
            </a:lvl1pPr>
            <a:lvl2pPr>
              <a:defRPr sz="2400">
                <a:latin typeface="Franklin Gothic Medium Cond" panose="020B0606030402020204" pitchFamily="34" charset="0"/>
              </a:defRPr>
            </a:lvl2pPr>
            <a:lvl3pPr>
              <a:defRPr sz="2000">
                <a:latin typeface="Franklin Gothic Medium Cond" panose="020B0606030402020204" pitchFamily="34" charset="0"/>
              </a:defRPr>
            </a:lvl3pPr>
            <a:lvl4pPr>
              <a:defRPr sz="1800">
                <a:latin typeface="Franklin Gothic Medium Cond" panose="020B0606030402020204" pitchFamily="34" charset="0"/>
              </a:defRPr>
            </a:lvl4pPr>
            <a:lvl5pPr>
              <a:defRPr sz="180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623392" y="1052736"/>
            <a:ext cx="11041227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200" b="0" dirty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5883" y="6570752"/>
            <a:ext cx="284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3873F9D-166D-4281-9B5A-8D63A7307FC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010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Template Powerpoint\backgroun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1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52"/>
          <a:stretch/>
        </p:blipFill>
        <p:spPr bwMode="auto">
          <a:xfrm>
            <a:off x="320887" y="165893"/>
            <a:ext cx="988639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052736"/>
            <a:ext cx="11040533" cy="51122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Franklin Gothic Medium Cond" panose="020B0606030402020204" pitchFamily="34" charset="0"/>
              </a:defRPr>
            </a:lvl1pPr>
            <a:lvl2pPr>
              <a:defRPr sz="2400">
                <a:latin typeface="Franklin Gothic Medium Cond" panose="020B0606030402020204" pitchFamily="34" charset="0"/>
              </a:defRPr>
            </a:lvl2pPr>
            <a:lvl3pPr>
              <a:defRPr sz="2000">
                <a:latin typeface="Franklin Gothic Medium Cond" panose="020B0606030402020204" pitchFamily="34" charset="0"/>
              </a:defRPr>
            </a:lvl3pPr>
            <a:lvl4pPr>
              <a:defRPr sz="1800">
                <a:latin typeface="Franklin Gothic Medium Cond" panose="020B0606030402020204" pitchFamily="34" charset="0"/>
              </a:defRPr>
            </a:lvl4pPr>
            <a:lvl5pPr>
              <a:defRPr sz="180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3"/>
          <p:cNvSpPr>
            <a:spLocks noGrp="1"/>
          </p:cNvSpPr>
          <p:nvPr>
            <p:ph type="title" hasCustomPrompt="1"/>
          </p:nvPr>
        </p:nvSpPr>
        <p:spPr>
          <a:xfrm>
            <a:off x="1487488" y="127257"/>
            <a:ext cx="10561173" cy="56673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5883" y="6570752"/>
            <a:ext cx="284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3873F9D-166D-4281-9B5A-8D63A7307FC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4202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Template Powerpoint\backgroun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1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52"/>
          <a:stretch/>
        </p:blipFill>
        <p:spPr bwMode="auto">
          <a:xfrm>
            <a:off x="320887" y="165893"/>
            <a:ext cx="988639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916832"/>
            <a:ext cx="11040533" cy="42481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Franklin Gothic Medium Cond" panose="020B0606030402020204" pitchFamily="34" charset="0"/>
              </a:defRPr>
            </a:lvl1pPr>
            <a:lvl2pPr>
              <a:defRPr sz="2400">
                <a:latin typeface="Franklin Gothic Medium Cond" panose="020B0606030402020204" pitchFamily="34" charset="0"/>
              </a:defRPr>
            </a:lvl2pPr>
            <a:lvl3pPr>
              <a:defRPr sz="2000">
                <a:latin typeface="Franklin Gothic Medium Cond" panose="020B0606030402020204" pitchFamily="34" charset="0"/>
              </a:defRPr>
            </a:lvl3pPr>
            <a:lvl4pPr>
              <a:defRPr sz="1800">
                <a:latin typeface="Franklin Gothic Medium Cond" panose="020B0606030402020204" pitchFamily="34" charset="0"/>
              </a:defRPr>
            </a:lvl4pPr>
            <a:lvl5pPr>
              <a:defRPr sz="1800"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3"/>
          <p:cNvSpPr>
            <a:spLocks noGrp="1"/>
          </p:cNvSpPr>
          <p:nvPr>
            <p:ph type="title" hasCustomPrompt="1"/>
          </p:nvPr>
        </p:nvSpPr>
        <p:spPr>
          <a:xfrm>
            <a:off x="623392" y="1052736"/>
            <a:ext cx="11041227" cy="56673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 b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5883" y="6570752"/>
            <a:ext cx="284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3873F9D-166D-4281-9B5A-8D63A7307FC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337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801" y="6534095"/>
            <a:ext cx="494319" cy="28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529529" y="6544973"/>
            <a:ext cx="27063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50" b="1" i="1" dirty="0"/>
              <a:t>BADAN PUSAT STATISTIK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5883" y="6570752"/>
            <a:ext cx="284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3873F9D-166D-4281-9B5A-8D63A7307FC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623392" y="304800"/>
            <a:ext cx="11041227" cy="56673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 b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12192000" cy="137160"/>
            <a:chOff x="0" y="4217610"/>
            <a:chExt cx="9144000" cy="13716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4217610"/>
              <a:ext cx="3049676" cy="13716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6094324" y="4217610"/>
              <a:ext cx="3049676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047162" y="4217610"/>
              <a:ext cx="3049676" cy="13716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</p:spTree>
    <p:extLst>
      <p:ext uri="{BB962C8B-B14F-4D97-AF65-F5344CB8AC3E}">
        <p14:creationId xmlns:p14="http://schemas.microsoft.com/office/powerpoint/2010/main" val="3691511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5883" y="6570752"/>
            <a:ext cx="284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3873F9D-166D-4281-9B5A-8D63A7307FC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Title 13"/>
          <p:cNvSpPr>
            <a:spLocks noGrp="1"/>
          </p:cNvSpPr>
          <p:nvPr>
            <p:ph type="title" hasCustomPrompt="1"/>
          </p:nvPr>
        </p:nvSpPr>
        <p:spPr>
          <a:xfrm>
            <a:off x="623392" y="304800"/>
            <a:ext cx="11041227" cy="56673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 b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12192000" cy="137160"/>
            <a:chOff x="0" y="4217610"/>
            <a:chExt cx="9144000" cy="13716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4217610"/>
              <a:ext cx="3049676" cy="13716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6094324" y="4217610"/>
              <a:ext cx="3049676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047162" y="4217610"/>
              <a:ext cx="3049676" cy="13716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0" y="6720840"/>
            <a:ext cx="12192000" cy="137160"/>
            <a:chOff x="0" y="4217610"/>
            <a:chExt cx="9144000" cy="13716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217610"/>
              <a:ext cx="3049676" cy="13716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094324" y="4217610"/>
              <a:ext cx="3049676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3047162" y="4217610"/>
              <a:ext cx="3049676" cy="13716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</p:spTree>
    <p:extLst>
      <p:ext uri="{BB962C8B-B14F-4D97-AF65-F5344CB8AC3E}">
        <p14:creationId xmlns:p14="http://schemas.microsoft.com/office/powerpoint/2010/main" val="24225949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5883" y="6570752"/>
            <a:ext cx="284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3873F9D-166D-4281-9B5A-8D63A7307FC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Title 13"/>
          <p:cNvSpPr>
            <a:spLocks noGrp="1"/>
          </p:cNvSpPr>
          <p:nvPr>
            <p:ph type="title" hasCustomPrompt="1"/>
          </p:nvPr>
        </p:nvSpPr>
        <p:spPr>
          <a:xfrm>
            <a:off x="623392" y="42862"/>
            <a:ext cx="11041227" cy="56673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 b="0">
                <a:solidFill>
                  <a:schemeClr val="tx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796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64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212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152400"/>
            <a:ext cx="6858000" cy="609600"/>
          </a:xfrm>
          <a:prstGeom prst="rect">
            <a:avLst/>
          </a:prstGeom>
          <a:gradFill flip="none" rotWithShape="1">
            <a:gsLst>
              <a:gs pos="0">
                <a:srgbClr val="045D94">
                  <a:alpha val="0"/>
                </a:srgbClr>
              </a:gs>
              <a:gs pos="100000">
                <a:srgbClr val="015C9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0731"/>
            <a:ext cx="2743200" cy="41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5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212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 preferRelativeResize="0">
            <a:picLocks noChangeArrowheads="1"/>
          </p:cNvPicPr>
          <p:nvPr userDrawn="1"/>
        </p:nvPicPr>
        <p:blipFill rotWithShape="1">
          <a:blip r:embed="rId2"/>
          <a:srcRect t="-1" b="3300"/>
          <a:stretch/>
        </p:blipFill>
        <p:spPr bwMode="auto">
          <a:xfrm>
            <a:off x="-43030" y="-21708"/>
            <a:ext cx="12248817" cy="375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52"/>
          <a:stretch/>
        </p:blipFill>
        <p:spPr bwMode="auto">
          <a:xfrm>
            <a:off x="335361" y="188640"/>
            <a:ext cx="988639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5"/>
          <a:stretch/>
        </p:blipFill>
        <p:spPr bwMode="auto">
          <a:xfrm>
            <a:off x="1323999" y="188640"/>
            <a:ext cx="2822307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7" t="31273" r="35048" b="39412"/>
          <a:stretch/>
        </p:blipFill>
        <p:spPr>
          <a:xfrm>
            <a:off x="9427685" y="0"/>
            <a:ext cx="3091543" cy="10731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3542"/>
            <a:ext cx="12192000" cy="3004458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747100" y="2722569"/>
            <a:ext cx="469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www.bps.go.id</a:t>
            </a:r>
            <a:endParaRPr lang="en-US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159563" y="1722898"/>
            <a:ext cx="75848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6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TERIMA KASIH</a:t>
            </a:r>
          </a:p>
        </p:txBody>
      </p:sp>
      <p:pic>
        <p:nvPicPr>
          <p:cNvPr id="17" name="Picture 2" descr="C:\Users\bps\Desktop\Template\Icon\png\twitter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729" y="5797476"/>
            <a:ext cx="73152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bps\Desktop\Template\Icon\png\email5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729" y="4320252"/>
            <a:ext cx="73152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bps\Desktop\Template\Icon\png\facebook2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729" y="5058864"/>
            <a:ext cx="73152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bps\Desktop\Template\Icon\png\pin56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56" y="4320252"/>
            <a:ext cx="73152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bps\Desktop\Template\Icon\png\telephone5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56" y="5058864"/>
            <a:ext cx="73152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1466322" y="4443091"/>
            <a:ext cx="4959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Jl. Dr. </a:t>
            </a:r>
            <a:r>
              <a:rPr lang="en-US" sz="1800" dirty="0" err="1"/>
              <a:t>Sutomo</a:t>
            </a:r>
            <a:r>
              <a:rPr lang="en-US" sz="1800" dirty="0"/>
              <a:t> 6-8 Jakarta 10710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1466322" y="5183693"/>
            <a:ext cx="3408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(021) 3841195, 3842508, 3810291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7823032" y="5161921"/>
            <a:ext cx="2776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/>
              <a:t>Badan</a:t>
            </a:r>
            <a:r>
              <a:rPr lang="en-US" sz="1800" dirty="0"/>
              <a:t> </a:t>
            </a:r>
            <a:r>
              <a:rPr lang="en-US" sz="1800" dirty="0" err="1"/>
              <a:t>Pusat</a:t>
            </a:r>
            <a:r>
              <a:rPr lang="en-US" sz="1800" dirty="0"/>
              <a:t> </a:t>
            </a:r>
            <a:r>
              <a:rPr lang="en-US" sz="1800" dirty="0" err="1"/>
              <a:t>Statistik</a:t>
            </a:r>
            <a:r>
              <a:rPr lang="en-US" sz="1800" dirty="0"/>
              <a:t> (Page)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7823031" y="5924294"/>
            <a:ext cx="1643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@</a:t>
            </a:r>
            <a:r>
              <a:rPr lang="en-US" sz="1800" dirty="0" err="1"/>
              <a:t>bps_statistics</a:t>
            </a:r>
            <a:endParaRPr lang="en-US" sz="1800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7823031" y="4421319"/>
            <a:ext cx="1821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bpshq@bps.go.id</a:t>
            </a:r>
          </a:p>
        </p:txBody>
      </p:sp>
      <p:pic>
        <p:nvPicPr>
          <p:cNvPr id="28" name="Picture 8" descr="C:\Users\bps\Desktop\Template\Icon\telephone124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56" y="5797476"/>
            <a:ext cx="73152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 userDrawn="1"/>
        </p:nvSpPr>
        <p:spPr>
          <a:xfrm>
            <a:off x="1466321" y="5924294"/>
            <a:ext cx="1548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(021) 3857046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0" y="3725664"/>
            <a:ext cx="12192000" cy="137160"/>
            <a:chOff x="0" y="4217610"/>
            <a:chExt cx="9144000" cy="137160"/>
          </a:xfrm>
        </p:grpSpPr>
        <p:sp>
          <p:nvSpPr>
            <p:cNvPr id="31" name="Rectangle 30"/>
            <p:cNvSpPr/>
            <p:nvPr userDrawn="1"/>
          </p:nvSpPr>
          <p:spPr>
            <a:xfrm>
              <a:off x="0" y="4217610"/>
              <a:ext cx="3049676" cy="13716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6094324" y="4217610"/>
              <a:ext cx="3049676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3047162" y="4217610"/>
              <a:ext cx="3049676" cy="13716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</p:spTree>
    <p:extLst>
      <p:ext uri="{BB962C8B-B14F-4D97-AF65-F5344CB8AC3E}">
        <p14:creationId xmlns:p14="http://schemas.microsoft.com/office/powerpoint/2010/main" val="204749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2754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3422" y="2726485"/>
            <a:ext cx="5219439" cy="36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868887" y="3019491"/>
            <a:ext cx="4593616" cy="3054963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6809681" y="2777166"/>
            <a:ext cx="4608512" cy="50356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6403009" y="3396498"/>
            <a:ext cx="5364480" cy="548640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>
            <a:noAutofit/>
          </a:bodyPr>
          <a:lstStyle>
            <a:lvl1pPr marL="342900" indent="-342900">
              <a:buFont typeface="Wingdings" pitchFamily="2" charset="2"/>
              <a:buChar char="ü"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6387188" y="3986221"/>
            <a:ext cx="5364480" cy="54864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342900" indent="-342900">
              <a:buFont typeface="Wingdings" pitchFamily="2" charset="2"/>
              <a:buChar char="ü"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6387188" y="4586864"/>
            <a:ext cx="5364480" cy="548640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>
            <a:noAutofit/>
          </a:bodyPr>
          <a:lstStyle>
            <a:lvl1pPr marL="342900" indent="-342900">
              <a:buFont typeface="Wingdings" pitchFamily="2" charset="2"/>
              <a:buChar char="ü"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6394563" y="5186792"/>
            <a:ext cx="5364480" cy="54864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342900" indent="-342900">
              <a:buFont typeface="Wingdings" pitchFamily="2" charset="2"/>
              <a:buChar char="ü"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6384032" y="5781571"/>
            <a:ext cx="5364480" cy="548640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>
            <a:noAutofit/>
          </a:bodyPr>
          <a:lstStyle>
            <a:lvl1pPr marL="342900" indent="-342900">
              <a:buFont typeface="Wingdings" pitchFamily="2" charset="2"/>
              <a:buChar char="ü"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6384032" y="2762085"/>
            <a:ext cx="5364480" cy="54864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342900" indent="-342900" algn="l">
              <a:buFont typeface="Wingdings" pitchFamily="2" charset="2"/>
              <a:buChar char="ü"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20"/>
          </p:nvPr>
        </p:nvSpPr>
        <p:spPr>
          <a:xfrm>
            <a:off x="-14179" y="412461"/>
            <a:ext cx="3048000" cy="1917576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Picture Placeholder 37"/>
          <p:cNvSpPr>
            <a:spLocks noGrp="1"/>
          </p:cNvSpPr>
          <p:nvPr>
            <p:ph type="pic" sz="quarter" idx="21"/>
          </p:nvPr>
        </p:nvSpPr>
        <p:spPr>
          <a:xfrm>
            <a:off x="3033823" y="412461"/>
            <a:ext cx="3048000" cy="1917576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Picture Placeholder 37"/>
          <p:cNvSpPr>
            <a:spLocks noGrp="1"/>
          </p:cNvSpPr>
          <p:nvPr>
            <p:ph type="pic" sz="quarter" idx="22"/>
          </p:nvPr>
        </p:nvSpPr>
        <p:spPr>
          <a:xfrm>
            <a:off x="6102593" y="412461"/>
            <a:ext cx="3048000" cy="1917576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Picture Placeholder 37"/>
          <p:cNvSpPr>
            <a:spLocks noGrp="1"/>
          </p:cNvSpPr>
          <p:nvPr>
            <p:ph type="pic" sz="quarter" idx="23"/>
          </p:nvPr>
        </p:nvSpPr>
        <p:spPr>
          <a:xfrm>
            <a:off x="9164328" y="417970"/>
            <a:ext cx="3048000" cy="1917576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5883" y="6570752"/>
            <a:ext cx="284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3873F9D-166D-4281-9B5A-8D63A7307FC5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07CF-093F-4DC0-85A1-CE2AF4E37C5B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DFE2-1BA0-4C44-B677-D8F57032A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444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07CF-093F-4DC0-85A1-CE2AF4E37C5B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DFE2-1BA0-4C44-B677-D8F57032A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97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07CF-093F-4DC0-85A1-CE2AF4E37C5B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DFE2-1BA0-4C44-B677-D8F57032A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70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07CF-093F-4DC0-85A1-CE2AF4E37C5B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DFE2-1BA0-4C44-B677-D8F57032A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685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07CF-093F-4DC0-85A1-CE2AF4E37C5B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DFE2-1BA0-4C44-B677-D8F57032A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461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07CF-093F-4DC0-85A1-CE2AF4E37C5B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DFE2-1BA0-4C44-B677-D8F57032A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86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07CF-093F-4DC0-85A1-CE2AF4E37C5B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DFE2-1BA0-4C44-B677-D8F57032A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397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07CF-093F-4DC0-85A1-CE2AF4E37C5B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DFE2-1BA0-4C44-B677-D8F57032A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434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07CF-093F-4DC0-85A1-CE2AF4E37C5B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DFE2-1BA0-4C44-B677-D8F57032A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417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07CF-093F-4DC0-85A1-CE2AF4E37C5B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DFE2-1BA0-4C44-B677-D8F57032A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84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07CF-093F-4DC0-85A1-CE2AF4E37C5B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FDFE2-1BA0-4C44-B677-D8F57032A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223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:\Template Powerpoint\powerpoint bps depa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1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5"/>
          <p:cNvSpPr>
            <a:spLocks noGrp="1"/>
          </p:cNvSpPr>
          <p:nvPr>
            <p:ph type="title"/>
          </p:nvPr>
        </p:nvSpPr>
        <p:spPr>
          <a:xfrm>
            <a:off x="609600" y="2564904"/>
            <a:ext cx="10972800" cy="1143000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166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173" y="-21708"/>
            <a:ext cx="12252960" cy="470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le 15"/>
          <p:cNvSpPr>
            <a:spLocks noGrp="1"/>
          </p:cNvSpPr>
          <p:nvPr>
            <p:ph type="title"/>
          </p:nvPr>
        </p:nvSpPr>
        <p:spPr>
          <a:xfrm>
            <a:off x="609600" y="2564904"/>
            <a:ext cx="10972800" cy="1143000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52"/>
          <a:stretch/>
        </p:blipFill>
        <p:spPr bwMode="auto">
          <a:xfrm>
            <a:off x="335361" y="188640"/>
            <a:ext cx="988639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5"/>
          <a:stretch/>
        </p:blipFill>
        <p:spPr bwMode="auto">
          <a:xfrm>
            <a:off x="1323999" y="188640"/>
            <a:ext cx="2822307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7" t="31273" r="35048" b="39412"/>
          <a:stretch/>
        </p:blipFill>
        <p:spPr>
          <a:xfrm>
            <a:off x="9427685" y="0"/>
            <a:ext cx="3091543" cy="1073194"/>
          </a:xfrm>
          <a:prstGeom prst="rect">
            <a:avLst/>
          </a:prstGeom>
        </p:spPr>
      </p:pic>
      <p:sp>
        <p:nvSpPr>
          <p:cNvPr id="1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4690824"/>
            <a:ext cx="3048000" cy="21671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084144" y="4690824"/>
            <a:ext cx="3048000" cy="21671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167720" y="4686834"/>
            <a:ext cx="3048000" cy="217116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9247237" y="4690824"/>
            <a:ext cx="2944764" cy="21671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61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D:\Template Powerpoint\powerpoint bps depan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1" r="25530" b="3065"/>
          <a:stretch/>
        </p:blipFill>
        <p:spPr bwMode="auto">
          <a:xfrm>
            <a:off x="523421" y="2709588"/>
            <a:ext cx="5284547" cy="376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868887" y="3019491"/>
            <a:ext cx="4593616" cy="3054963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6367481" y="3356992"/>
            <a:ext cx="5364480" cy="548640"/>
          </a:xfrm>
          <a:solidFill>
            <a:schemeClr val="tx2">
              <a:lumMod val="40000"/>
              <a:lumOff val="60000"/>
            </a:schemeClr>
          </a:solidFill>
        </p:spPr>
        <p:txBody>
          <a:bodyPr lIns="182880" anchor="ctr">
            <a:no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6367481" y="4005064"/>
            <a:ext cx="5364480" cy="54864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82880" anchor="ctr">
            <a:no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6367481" y="4653136"/>
            <a:ext cx="5364480" cy="548640"/>
          </a:xfrm>
          <a:solidFill>
            <a:schemeClr val="tx2">
              <a:lumMod val="40000"/>
              <a:lumOff val="60000"/>
            </a:schemeClr>
          </a:solidFill>
        </p:spPr>
        <p:txBody>
          <a:bodyPr lIns="182880" anchor="ctr">
            <a:no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6367481" y="5301208"/>
            <a:ext cx="5364480" cy="54864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82880" anchor="ctr">
            <a:no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6367481" y="5949280"/>
            <a:ext cx="5364480" cy="548640"/>
          </a:xfrm>
          <a:solidFill>
            <a:schemeClr val="tx2">
              <a:lumMod val="40000"/>
              <a:lumOff val="60000"/>
            </a:schemeClr>
          </a:solidFill>
        </p:spPr>
        <p:txBody>
          <a:bodyPr lIns="182880" anchor="ctr">
            <a:no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6367481" y="2708920"/>
            <a:ext cx="5364480" cy="54864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82880" anchor="ctr">
            <a:noAutofit/>
          </a:bodyPr>
          <a:lstStyle>
            <a:lvl1pPr marL="0" indent="0" algn="l">
              <a:buFontTx/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20"/>
          </p:nvPr>
        </p:nvSpPr>
        <p:spPr>
          <a:xfrm>
            <a:off x="-14179" y="412461"/>
            <a:ext cx="3048000" cy="1917576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Picture Placeholder 37"/>
          <p:cNvSpPr>
            <a:spLocks noGrp="1"/>
          </p:cNvSpPr>
          <p:nvPr>
            <p:ph type="pic" sz="quarter" idx="21"/>
          </p:nvPr>
        </p:nvSpPr>
        <p:spPr>
          <a:xfrm>
            <a:off x="3033823" y="412461"/>
            <a:ext cx="3048000" cy="1917576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Picture Placeholder 37"/>
          <p:cNvSpPr>
            <a:spLocks noGrp="1"/>
          </p:cNvSpPr>
          <p:nvPr>
            <p:ph type="pic" sz="quarter" idx="22"/>
          </p:nvPr>
        </p:nvSpPr>
        <p:spPr>
          <a:xfrm>
            <a:off x="6102593" y="412461"/>
            <a:ext cx="3048000" cy="1917576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Picture Placeholder 37"/>
          <p:cNvSpPr>
            <a:spLocks noGrp="1"/>
          </p:cNvSpPr>
          <p:nvPr>
            <p:ph type="pic" sz="quarter" idx="23"/>
          </p:nvPr>
        </p:nvSpPr>
        <p:spPr>
          <a:xfrm>
            <a:off x="9164328" y="417970"/>
            <a:ext cx="3048000" cy="1917576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5883" y="6570752"/>
            <a:ext cx="284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3873F9D-166D-4281-9B5A-8D63A7307FC5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  <p:pic>
        <p:nvPicPr>
          <p:cNvPr id="17" name="Picture 16" descr="D:\Template Powerpoint\powerpoint bps depan.jpg"/>
          <p:cNvPicPr preferRelativeResize="0">
            <a:picLocks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36"/>
          <a:stretch/>
        </p:blipFill>
        <p:spPr bwMode="auto">
          <a:xfrm>
            <a:off x="523421" y="6470480"/>
            <a:ext cx="5284547" cy="5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88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D:\Template Powerpoint\powerpoint bps depan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1" r="25530" b="3065"/>
          <a:stretch/>
        </p:blipFill>
        <p:spPr bwMode="auto">
          <a:xfrm>
            <a:off x="523421" y="2781596"/>
            <a:ext cx="5242560" cy="36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868887" y="3080866"/>
            <a:ext cx="4593616" cy="3054963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6384032" y="2780928"/>
            <a:ext cx="5364480" cy="3677769"/>
          </a:xfrm>
          <a:solidFill>
            <a:schemeClr val="accent5">
              <a:lumMod val="20000"/>
              <a:lumOff val="80000"/>
            </a:schemeClr>
          </a:solidFill>
        </p:spPr>
        <p:txBody>
          <a:bodyPr tIns="182880" anchor="ctr">
            <a:noAutofit/>
          </a:bodyPr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 sz="2000">
                <a:solidFill>
                  <a:sysClr val="windowText" lastClr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item styles</a:t>
            </a:r>
          </a:p>
          <a:p>
            <a:pPr lvl="0"/>
            <a:r>
              <a:rPr lang="en-US" dirty="0"/>
              <a:t>Click to edit Master item styles</a:t>
            </a:r>
          </a:p>
          <a:p>
            <a:pPr lvl="0"/>
            <a:r>
              <a:rPr lang="en-US" dirty="0"/>
              <a:t>Click to edit Master item styles</a:t>
            </a:r>
          </a:p>
          <a:p>
            <a:pPr lvl="0"/>
            <a:r>
              <a:rPr lang="en-US" dirty="0"/>
              <a:t>Click to edit Master item styles</a:t>
            </a:r>
          </a:p>
          <a:p>
            <a:pPr lvl="0"/>
            <a:r>
              <a:rPr lang="en-US" dirty="0"/>
              <a:t>Click to edit Master item styles</a:t>
            </a:r>
          </a:p>
          <a:p>
            <a:pPr lvl="0"/>
            <a:r>
              <a:rPr lang="en-US" dirty="0"/>
              <a:t>Click to edit Master item styles</a:t>
            </a:r>
          </a:p>
        </p:txBody>
      </p:sp>
      <p:sp>
        <p:nvSpPr>
          <p:cNvPr id="15" name="Picture Placeholder 37"/>
          <p:cNvSpPr>
            <a:spLocks noGrp="1"/>
          </p:cNvSpPr>
          <p:nvPr>
            <p:ph type="pic" sz="quarter" idx="20"/>
          </p:nvPr>
        </p:nvSpPr>
        <p:spPr>
          <a:xfrm>
            <a:off x="-14179" y="412461"/>
            <a:ext cx="3048000" cy="1917576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37"/>
          <p:cNvSpPr>
            <a:spLocks noGrp="1"/>
          </p:cNvSpPr>
          <p:nvPr>
            <p:ph type="pic" sz="quarter" idx="21"/>
          </p:nvPr>
        </p:nvSpPr>
        <p:spPr>
          <a:xfrm>
            <a:off x="3033823" y="412461"/>
            <a:ext cx="3048000" cy="1917576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37"/>
          <p:cNvSpPr>
            <a:spLocks noGrp="1"/>
          </p:cNvSpPr>
          <p:nvPr>
            <p:ph type="pic" sz="quarter" idx="22"/>
          </p:nvPr>
        </p:nvSpPr>
        <p:spPr>
          <a:xfrm>
            <a:off x="6102593" y="412461"/>
            <a:ext cx="3048000" cy="1917576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37"/>
          <p:cNvSpPr>
            <a:spLocks noGrp="1"/>
          </p:cNvSpPr>
          <p:nvPr>
            <p:ph type="pic" sz="quarter" idx="23"/>
          </p:nvPr>
        </p:nvSpPr>
        <p:spPr>
          <a:xfrm>
            <a:off x="9164328" y="417970"/>
            <a:ext cx="3048000" cy="1917576"/>
          </a:xfrm>
        </p:spPr>
        <p:txBody>
          <a:bodyPr/>
          <a:lstStyle/>
          <a:p>
            <a:endParaRPr lang="en-US"/>
          </a:p>
        </p:txBody>
      </p:sp>
      <p:pic>
        <p:nvPicPr>
          <p:cNvPr id="21" name="Picture 20" descr="D:\Template Powerpoint\powerpoint bps depan.jpg"/>
          <p:cNvPicPr preferRelativeResize="0">
            <a:picLocks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36"/>
          <a:stretch/>
        </p:blipFill>
        <p:spPr bwMode="auto">
          <a:xfrm>
            <a:off x="523421" y="6403833"/>
            <a:ext cx="5242560" cy="5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5883" y="6570752"/>
            <a:ext cx="284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3873F9D-166D-4281-9B5A-8D63A7307FC5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8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Template Powerpoint\backgroun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1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52"/>
          <a:stretch/>
        </p:blipFill>
        <p:spPr bwMode="auto">
          <a:xfrm>
            <a:off x="320887" y="165893"/>
            <a:ext cx="988639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5883" y="6570752"/>
            <a:ext cx="284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3873F9D-166D-4281-9B5A-8D63A7307FC5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  <p:pic>
        <p:nvPicPr>
          <p:cNvPr id="7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5"/>
          <a:stretch/>
        </p:blipFill>
        <p:spPr bwMode="auto">
          <a:xfrm>
            <a:off x="1448696" y="188640"/>
            <a:ext cx="2822307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Template Powerpoint\pelopor data statistik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568" y="-3430"/>
            <a:ext cx="2239433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916832"/>
            <a:ext cx="11040533" cy="42481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23392" y="1052736"/>
            <a:ext cx="11041227" cy="566738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779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Template Powerpoint\backgroun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1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52"/>
          <a:stretch/>
        </p:blipFill>
        <p:spPr bwMode="auto">
          <a:xfrm>
            <a:off x="320887" y="165893"/>
            <a:ext cx="988639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Template Powerpoint\pelopor data statistik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568" y="3527"/>
            <a:ext cx="2239433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916832"/>
            <a:ext cx="11040533" cy="42481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3"/>
          <p:cNvSpPr>
            <a:spLocks noGrp="1"/>
          </p:cNvSpPr>
          <p:nvPr>
            <p:ph type="title"/>
          </p:nvPr>
        </p:nvSpPr>
        <p:spPr>
          <a:xfrm>
            <a:off x="623392" y="1052736"/>
            <a:ext cx="11041227" cy="566738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5883" y="6570752"/>
            <a:ext cx="284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3873F9D-166D-4281-9B5A-8D63A7307FC5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2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Template Powerpoint\backgroun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1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52"/>
          <a:stretch/>
        </p:blipFill>
        <p:spPr bwMode="auto">
          <a:xfrm>
            <a:off x="320887" y="165893"/>
            <a:ext cx="988639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12"/>
          <p:cNvSpPr>
            <a:spLocks noGrp="1"/>
          </p:cNvSpPr>
          <p:nvPr>
            <p:ph sz="quarter" idx="13"/>
          </p:nvPr>
        </p:nvSpPr>
        <p:spPr>
          <a:xfrm>
            <a:off x="624418" y="1052736"/>
            <a:ext cx="11040533" cy="51122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3"/>
          <p:cNvSpPr>
            <a:spLocks noGrp="1"/>
          </p:cNvSpPr>
          <p:nvPr>
            <p:ph type="title"/>
          </p:nvPr>
        </p:nvSpPr>
        <p:spPr>
          <a:xfrm>
            <a:off x="1487488" y="127257"/>
            <a:ext cx="10561173" cy="56673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5883" y="6570752"/>
            <a:ext cx="284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3873F9D-166D-4281-9B5A-8D63A7307FC5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2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5883" y="6570752"/>
            <a:ext cx="284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3873F9D-166D-4281-9B5A-8D63A7307FC5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9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E800-612D-4A0D-BA0E-E08119CAA690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10/04/2019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E8A248-2C65-4571-98D3-55992706EAA7}" type="slidenum">
              <a:rPr lang="id-ID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9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2E6F-2655-4C14-9A1B-DA69DCD026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5660-564A-43DD-883A-D2BC394205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738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2E6F-2655-4C14-9A1B-DA69DCD026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5660-564A-43DD-883A-D2BC394205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0201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2E6F-2655-4C14-9A1B-DA69DCD026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5660-564A-43DD-883A-D2BC394205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87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2E6F-2655-4C14-9A1B-DA69DCD026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5660-564A-43DD-883A-D2BC394205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315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2E6F-2655-4C14-9A1B-DA69DCD026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5660-564A-43DD-883A-D2BC394205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156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2E6F-2655-4C14-9A1B-DA69DCD026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5660-564A-43DD-883A-D2BC394205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3336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2E6F-2655-4C14-9A1B-DA69DCD026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5660-564A-43DD-883A-D2BC394205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5817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2E6F-2655-4C14-9A1B-DA69DCD026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5660-564A-43DD-883A-D2BC394205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290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2E6F-2655-4C14-9A1B-DA69DCD026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5660-564A-43DD-883A-D2BC394205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833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2E6F-2655-4C14-9A1B-DA69DCD026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5660-564A-43DD-883A-D2BC394205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4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2E6F-2655-4C14-9A1B-DA69DCD026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5660-564A-43DD-883A-D2BC394205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9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620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307CF-093F-4DC0-85A1-CE2AF4E37C5B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FDFE2-1BA0-4C44-B677-D8F57032A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2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42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57E2E6F-2655-4C14-9A1B-DA69DCD026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A415660-564A-43DD-883A-D2BC394205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60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6.emf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18" Type="http://schemas.openxmlformats.org/officeDocument/2006/relationships/image" Target="../media/image43.jpeg"/><Relationship Id="rId3" Type="http://schemas.openxmlformats.org/officeDocument/2006/relationships/image" Target="../media/image28.jpeg"/><Relationship Id="rId21" Type="http://schemas.openxmlformats.org/officeDocument/2006/relationships/image" Target="../media/image46.pn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" Type="http://schemas.openxmlformats.org/officeDocument/2006/relationships/image" Target="../media/image27.jpeg"/><Relationship Id="rId16" Type="http://schemas.openxmlformats.org/officeDocument/2006/relationships/image" Target="../media/image41.jpe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24" Type="http://schemas.openxmlformats.org/officeDocument/2006/relationships/image" Target="../media/image26.emf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23" Type="http://schemas.microsoft.com/office/2007/relationships/hdphoto" Target="../media/hdphoto1.wdp"/><Relationship Id="rId10" Type="http://schemas.openxmlformats.org/officeDocument/2006/relationships/image" Target="../media/image35.jpeg"/><Relationship Id="rId19" Type="http://schemas.openxmlformats.org/officeDocument/2006/relationships/image" Target="../media/image44.pn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Relationship Id="rId22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6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9B84BA-D9C7-4105-B20C-5AFC47E42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1914525"/>
            <a:ext cx="7678721" cy="1429204"/>
          </a:xfrm>
        </p:spPr>
        <p:txBody>
          <a:bodyPr/>
          <a:lstStyle/>
          <a:p>
            <a:r>
              <a:rPr lang="en-US" dirty="0"/>
              <a:t>BEDAH DATA GO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536B261-C88B-4317-AECB-7F58CCC30D9F}"/>
              </a:ext>
            </a:extLst>
          </p:cNvPr>
          <p:cNvSpPr txBox="1"/>
          <p:nvPr/>
        </p:nvSpPr>
        <p:spPr>
          <a:xfrm>
            <a:off x="1338616" y="350367"/>
            <a:ext cx="2150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id-ID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BADAN PUSAT STATISTIK </a:t>
            </a:r>
          </a:p>
          <a:p>
            <a:pPr defTabSz="914400">
              <a:defRPr/>
            </a:pPr>
            <a:r>
              <a:rPr lang="id-ID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KOTA MAGELANG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8A0F169-092C-4E82-BB4B-7F58082A30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0" y="350367"/>
            <a:ext cx="759024" cy="5873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A9ED8BA-42E8-4D22-ABE6-A754137E3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35" y="6279780"/>
            <a:ext cx="351958" cy="352033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20FEA5D-A703-4742-872E-7BE6EA927D1B}"/>
              </a:ext>
            </a:extLst>
          </p:cNvPr>
          <p:cNvSpPr txBox="1"/>
          <p:nvPr/>
        </p:nvSpPr>
        <p:spPr>
          <a:xfrm>
            <a:off x="1875618" y="6335624"/>
            <a:ext cx="2956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sz="1400" b="1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facebook.com/bps</a:t>
            </a:r>
            <a:r>
              <a:rPr lang="id-ID" sz="1400" b="1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kotamagelang</a:t>
            </a:r>
            <a:endParaRPr lang="en-US" sz="1400" b="1" kern="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C0749B4-F442-4549-857B-D74E4859F8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706" y="6290412"/>
            <a:ext cx="351958" cy="352033"/>
          </a:xfrm>
          <a:prstGeom prst="rect">
            <a:avLst/>
          </a:prstGeom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08B639E-955F-4B34-9355-8E6EE5B31F8C}"/>
              </a:ext>
            </a:extLst>
          </p:cNvPr>
          <p:cNvSpPr txBox="1"/>
          <p:nvPr/>
        </p:nvSpPr>
        <p:spPr>
          <a:xfrm>
            <a:off x="8434380" y="6298410"/>
            <a:ext cx="2725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id-ID" sz="1400" b="1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http://magelangkota.bps.go.id</a:t>
            </a:r>
            <a:endParaRPr lang="en-US" sz="1400" b="1" kern="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A263F75-FAD8-4870-8D8E-E23031B9872A}"/>
              </a:ext>
            </a:extLst>
          </p:cNvPr>
          <p:cNvSpPr txBox="1"/>
          <p:nvPr/>
        </p:nvSpPr>
        <p:spPr>
          <a:xfrm>
            <a:off x="5455088" y="6324991"/>
            <a:ext cx="1978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sz="1400" b="1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@/bps</a:t>
            </a:r>
            <a:r>
              <a:rPr lang="id-ID" sz="1400" b="1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kota magelang</a:t>
            </a:r>
            <a:endParaRPr lang="en-US" sz="1400" b="1" kern="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croll: Horizontal 13">
            <a:extLst>
              <a:ext uri="{FF2B5EF4-FFF2-40B4-BE49-F238E27FC236}">
                <a16:creationId xmlns="" xmlns:a16="http://schemas.microsoft.com/office/drawing/2014/main" id="{832C422C-6927-4D42-93FE-6A8AD3F3F366}"/>
              </a:ext>
            </a:extLst>
          </p:cNvPr>
          <p:cNvSpPr/>
          <p:nvPr/>
        </p:nvSpPr>
        <p:spPr>
          <a:xfrm>
            <a:off x="7076885" y="4036188"/>
            <a:ext cx="4158931" cy="1240663"/>
          </a:xfrm>
          <a:prstGeom prst="horizontalScrol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KEPALA BPS KOTA MAGELANG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165E25F-ACA7-46CB-A52F-2986181A25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585" y="76196"/>
            <a:ext cx="1378065" cy="133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83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3BFD3B-8F59-4059-9C2A-ABB8C5AE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2834" y="870411"/>
            <a:ext cx="4982749" cy="623712"/>
          </a:xfrm>
        </p:spPr>
        <p:txBody>
          <a:bodyPr/>
          <a:lstStyle/>
          <a:p>
            <a:r>
              <a:rPr lang="en-US" dirty="0"/>
              <a:t>JUMLAH DAN KONTEN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F0E04E-F8E6-43E8-94B7-7D010C27C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9170" y="1979156"/>
            <a:ext cx="4865030" cy="4039507"/>
          </a:xfrm>
        </p:spPr>
        <p:txBody>
          <a:bodyPr>
            <a:noAutofit/>
          </a:bodyPr>
          <a:lstStyle/>
          <a:p>
            <a:r>
              <a:rPr lang="en-US" b="1" dirty="0" err="1"/>
              <a:t>Jumlah</a:t>
            </a:r>
            <a:r>
              <a:rPr lang="en-US" b="1" dirty="0"/>
              <a:t> dan </a:t>
            </a:r>
            <a:r>
              <a:rPr lang="en-US" b="1" dirty="0" err="1"/>
              <a:t>ragam</a:t>
            </a:r>
            <a:r>
              <a:rPr lang="en-US" b="1" dirty="0"/>
              <a:t> </a:t>
            </a:r>
            <a:r>
              <a:rPr lang="en-US" b="1" dirty="0" err="1" smtClean="0"/>
              <a:t>banyak</a:t>
            </a:r>
            <a:endParaRPr lang="id-ID" b="1" dirty="0" smtClean="0"/>
          </a:p>
          <a:p>
            <a:r>
              <a:rPr lang="id-ID" b="1" dirty="0" smtClean="0"/>
              <a:t>Banyak data belum terisi</a:t>
            </a:r>
          </a:p>
          <a:p>
            <a:r>
              <a:rPr lang="id-ID" b="1" dirty="0" smtClean="0"/>
              <a:t>Data yang sama di Data Indikator makro (terisi) tapi di Data Strategis triwulan (tidak terisi)</a:t>
            </a:r>
            <a:endParaRPr lang="en-US" b="1" dirty="0"/>
          </a:p>
          <a:p>
            <a:r>
              <a:rPr lang="id-ID" b="1" dirty="0" smtClean="0"/>
              <a:t>Perlu dibuat data Prioritas</a:t>
            </a:r>
          </a:p>
          <a:p>
            <a:r>
              <a:rPr lang="en-US" b="1" dirty="0" err="1" smtClean="0"/>
              <a:t>Cakupan</a:t>
            </a:r>
            <a:r>
              <a:rPr lang="en-US" b="1" dirty="0" smtClean="0"/>
              <a:t> </a:t>
            </a:r>
            <a:r>
              <a:rPr lang="en-US" b="1" dirty="0" err="1"/>
              <a:t>Kategori</a:t>
            </a:r>
            <a:r>
              <a:rPr lang="en-US" b="1" dirty="0"/>
              <a:t> </a:t>
            </a:r>
            <a:r>
              <a:rPr lang="en-US" b="1" dirty="0" err="1"/>
              <a:t>terlalu</a:t>
            </a:r>
            <a:r>
              <a:rPr lang="en-US" b="1" dirty="0"/>
              <a:t> </a:t>
            </a:r>
            <a:r>
              <a:rPr lang="en-US" b="1" dirty="0" err="1" smtClean="0"/>
              <a:t>luas</a:t>
            </a:r>
            <a:r>
              <a:rPr lang="id-ID" b="1" dirty="0" smtClean="0"/>
              <a:t>, mungkin p</a:t>
            </a:r>
            <a:r>
              <a:rPr lang="en-US" b="1" dirty="0" err="1" smtClean="0"/>
              <a:t>erlu</a:t>
            </a:r>
            <a:r>
              <a:rPr lang="en-US" b="1" dirty="0" smtClean="0"/>
              <a:t> </a:t>
            </a:r>
            <a:r>
              <a:rPr lang="en-US" b="1" dirty="0" err="1"/>
              <a:t>dibuat</a:t>
            </a:r>
            <a:r>
              <a:rPr lang="en-US" b="1" dirty="0"/>
              <a:t> sub </a:t>
            </a:r>
            <a:r>
              <a:rPr lang="en-US" b="1" dirty="0" err="1"/>
              <a:t>Kategori</a:t>
            </a:r>
            <a:r>
              <a:rPr lang="en-US" dirty="0"/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79D96F1B-3A52-45D4-9C4F-484368099734}"/>
              </a:ext>
            </a:extLst>
          </p:cNvPr>
          <p:cNvSpPr txBox="1">
            <a:spLocks/>
          </p:cNvSpPr>
          <p:nvPr/>
        </p:nvSpPr>
        <p:spPr>
          <a:xfrm>
            <a:off x="7202529" y="1876094"/>
            <a:ext cx="3779796" cy="42778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err="1"/>
              <a:t>Kategori</a:t>
            </a:r>
            <a:r>
              <a:rPr lang="en-US" sz="1800" b="1" dirty="0"/>
              <a:t> </a:t>
            </a:r>
            <a:r>
              <a:rPr lang="en-US" sz="1800" b="1" dirty="0" err="1"/>
              <a:t>Kependudukan</a:t>
            </a:r>
            <a:endParaRPr lang="en-US" sz="18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Sub </a:t>
            </a:r>
            <a:r>
              <a:rPr lang="en-US" sz="1800" dirty="0" err="1"/>
              <a:t>kategori</a:t>
            </a:r>
            <a:r>
              <a:rPr lang="en-US" sz="1800" dirty="0"/>
              <a:t> </a:t>
            </a:r>
            <a:r>
              <a:rPr lang="en-US" sz="1800" dirty="0" err="1" smtClean="0"/>
              <a:t>Kependudukan</a:t>
            </a:r>
            <a:r>
              <a:rPr lang="id-ID" sz="1800" dirty="0" smtClean="0"/>
              <a:t> dan Catatan Sipil</a:t>
            </a:r>
            <a:endParaRPr lang="en-US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Sub </a:t>
            </a:r>
            <a:r>
              <a:rPr lang="en-US" sz="1800" dirty="0" err="1"/>
              <a:t>Kategori</a:t>
            </a:r>
            <a:r>
              <a:rPr lang="en-US" sz="1800" dirty="0"/>
              <a:t> </a:t>
            </a:r>
            <a:r>
              <a:rPr lang="en-US" sz="1800" dirty="0" err="1"/>
              <a:t>Ketenagakerjaan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 err="1"/>
              <a:t>Kategori</a:t>
            </a:r>
            <a:r>
              <a:rPr lang="en-US" sz="1800" b="1" dirty="0"/>
              <a:t> </a:t>
            </a:r>
            <a:r>
              <a:rPr lang="en-US" sz="1800" b="1" dirty="0" err="1"/>
              <a:t>Kesehatan</a:t>
            </a:r>
            <a:endParaRPr lang="en-US" sz="18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Sub </a:t>
            </a:r>
            <a:r>
              <a:rPr lang="en-US" sz="1800" dirty="0" err="1"/>
              <a:t>kategori</a:t>
            </a:r>
            <a:r>
              <a:rPr lang="en-US" sz="1800" dirty="0"/>
              <a:t> </a:t>
            </a:r>
            <a:r>
              <a:rPr lang="en-US" sz="1800" dirty="0" err="1"/>
              <a:t>Fasilitas</a:t>
            </a:r>
            <a:r>
              <a:rPr lang="en-US" sz="1800" dirty="0"/>
              <a:t> (</a:t>
            </a:r>
            <a:r>
              <a:rPr lang="en-US" sz="1800" dirty="0" err="1"/>
              <a:t>sarana</a:t>
            </a:r>
            <a:r>
              <a:rPr lang="en-US" sz="1800" dirty="0"/>
              <a:t> dan </a:t>
            </a:r>
            <a:r>
              <a:rPr lang="en-US" sz="1800" dirty="0" err="1"/>
              <a:t>Prasarana</a:t>
            </a:r>
            <a:r>
              <a:rPr lang="en-US" sz="1800" dirty="0"/>
              <a:t>) </a:t>
            </a:r>
            <a:r>
              <a:rPr lang="en-US" sz="1800" dirty="0" err="1"/>
              <a:t>Kesehatan</a:t>
            </a:r>
            <a:endParaRPr lang="en-US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Sub </a:t>
            </a:r>
            <a:r>
              <a:rPr lang="en-US" sz="1800" dirty="0" err="1"/>
              <a:t>Kategori</a:t>
            </a:r>
            <a:r>
              <a:rPr lang="en-US" sz="1800" dirty="0"/>
              <a:t> </a:t>
            </a:r>
            <a:r>
              <a:rPr lang="en-US" sz="1800" dirty="0" err="1"/>
              <a:t>Kesehatan</a:t>
            </a:r>
            <a:r>
              <a:rPr lang="en-US" sz="1800" dirty="0"/>
              <a:t> </a:t>
            </a:r>
            <a:r>
              <a:rPr lang="en-US" sz="1800" dirty="0" err="1"/>
              <a:t>penduduk</a:t>
            </a:r>
            <a:endParaRPr lang="en-US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Sub </a:t>
            </a:r>
            <a:r>
              <a:rPr lang="en-US" sz="1800" dirty="0" err="1"/>
              <a:t>kategori</a:t>
            </a:r>
            <a:r>
              <a:rPr lang="en-US" sz="1800" dirty="0"/>
              <a:t> </a:t>
            </a:r>
            <a:r>
              <a:rPr lang="en-US" sz="1800" dirty="0" err="1"/>
              <a:t>Keluarga</a:t>
            </a:r>
            <a:r>
              <a:rPr lang="en-US" sz="1800" dirty="0"/>
              <a:t> </a:t>
            </a:r>
            <a:r>
              <a:rPr lang="en-US" sz="1800" dirty="0" err="1"/>
              <a:t>Berencana</a:t>
            </a:r>
            <a:endParaRPr lang="en-US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Sub </a:t>
            </a:r>
            <a:r>
              <a:rPr lang="en-US" sz="1800" dirty="0" err="1"/>
              <a:t>Kategori</a:t>
            </a:r>
            <a:r>
              <a:rPr lang="en-US" sz="1800" dirty="0"/>
              <a:t> </a:t>
            </a:r>
            <a:r>
              <a:rPr lang="en-US" sz="1800" dirty="0" err="1"/>
              <a:t>Penyandang</a:t>
            </a:r>
            <a:r>
              <a:rPr lang="en-US" sz="1800" dirty="0"/>
              <a:t> </a:t>
            </a:r>
            <a:r>
              <a:rPr lang="en-US" sz="1800" dirty="0" err="1"/>
              <a:t>cacat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7C6140B-4D5D-4281-8574-0B9E4B4F0D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970" b="44611"/>
          <a:stretch/>
        </p:blipFill>
        <p:spPr>
          <a:xfrm rot="10800000">
            <a:off x="30822" y="48478"/>
            <a:ext cx="2038348" cy="1518769"/>
          </a:xfrm>
          <a:prstGeom prst="rect">
            <a:avLst/>
          </a:prstGeom>
        </p:spPr>
      </p:pic>
      <p:pic>
        <p:nvPicPr>
          <p:cNvPr id="9" name="Picture 8" descr="http://datago.magelangkota.go.id/images/ico/1strategis-triwulan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90" y="1951990"/>
            <a:ext cx="1176116" cy="1173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datago.magelangkota.go.id/images/ico/4pilahgender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90" y="3326567"/>
            <a:ext cx="1148820" cy="107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://datago.magelangkota.go.id/images/ico/5statistik-kelurahan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90" y="4657116"/>
            <a:ext cx="1176116" cy="11295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Left Arrow 3"/>
          <p:cNvSpPr/>
          <p:nvPr/>
        </p:nvSpPr>
        <p:spPr>
          <a:xfrm>
            <a:off x="10812490" y="2934269"/>
            <a:ext cx="1183892" cy="930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Contoh</a:t>
            </a:r>
            <a:endParaRPr lang="id-ID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165E25F-ACA7-46CB-A52F-2986181A25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585" y="76196"/>
            <a:ext cx="1378065" cy="133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21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3BFD3B-8F59-4059-9C2A-ABB8C5AE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5992" y="820665"/>
            <a:ext cx="4982749" cy="623712"/>
          </a:xfrm>
        </p:spPr>
        <p:txBody>
          <a:bodyPr/>
          <a:lstStyle/>
          <a:p>
            <a:r>
              <a:rPr lang="en-US" dirty="0"/>
              <a:t>JUMLAH DAN KONTEN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F0E04E-F8E6-43E8-94B7-7D010C27C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2577" y="1959725"/>
            <a:ext cx="4232689" cy="39479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err="1"/>
              <a:t>Kategori</a:t>
            </a:r>
            <a:r>
              <a:rPr lang="en-US" sz="2400" b="1" dirty="0"/>
              <a:t> </a:t>
            </a:r>
            <a:r>
              <a:rPr lang="en-US" sz="2400" b="1" dirty="0" err="1"/>
              <a:t>Pemerintahan</a:t>
            </a:r>
            <a:endParaRPr lang="en-US" sz="24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Sub </a:t>
            </a:r>
            <a:r>
              <a:rPr lang="en-US" sz="2400" dirty="0" err="1"/>
              <a:t>Kategori</a:t>
            </a:r>
            <a:r>
              <a:rPr lang="en-US" sz="2400" dirty="0"/>
              <a:t> Dewan </a:t>
            </a:r>
            <a:r>
              <a:rPr lang="en-US" sz="2400" dirty="0" err="1"/>
              <a:t>rakyat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Sub </a:t>
            </a:r>
            <a:r>
              <a:rPr lang="en-US" sz="2400" dirty="0" err="1"/>
              <a:t>Kategori</a:t>
            </a:r>
            <a:r>
              <a:rPr lang="en-US" sz="2400" dirty="0"/>
              <a:t> </a:t>
            </a:r>
            <a:r>
              <a:rPr lang="en-US" sz="2400" dirty="0" err="1"/>
              <a:t>Pemerintahan</a:t>
            </a:r>
            <a:r>
              <a:rPr lang="en-US" sz="2400" dirty="0"/>
              <a:t> Kota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Sub </a:t>
            </a:r>
            <a:r>
              <a:rPr lang="en-US" sz="2400" dirty="0" err="1"/>
              <a:t>Kategori</a:t>
            </a:r>
            <a:r>
              <a:rPr lang="en-US" sz="2400" dirty="0"/>
              <a:t>  </a:t>
            </a:r>
            <a:r>
              <a:rPr lang="id-ID" sz="2400" dirty="0" smtClean="0"/>
              <a:t>Perda, </a:t>
            </a:r>
            <a:r>
              <a:rPr lang="en-US" sz="2400" dirty="0" err="1" smtClean="0"/>
              <a:t>Anggaran</a:t>
            </a:r>
            <a:r>
              <a:rPr lang="en-US" sz="2400" dirty="0" smtClean="0"/>
              <a:t> </a:t>
            </a:r>
            <a:r>
              <a:rPr lang="en-US" sz="2400" dirty="0"/>
              <a:t>dan </a:t>
            </a:r>
            <a:r>
              <a:rPr lang="en-US" sz="2400" dirty="0" err="1"/>
              <a:t>Keuangan</a:t>
            </a:r>
            <a:r>
              <a:rPr lang="en-US" sz="2400" dirty="0"/>
              <a:t> </a:t>
            </a:r>
            <a:r>
              <a:rPr lang="en-US" sz="2400" dirty="0" smtClean="0"/>
              <a:t>Daerah</a:t>
            </a:r>
            <a:endParaRPr lang="id-ID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id-ID" sz="2400" dirty="0" smtClean="0"/>
              <a:t>Sub kategori Komunikasi dan Informatika</a:t>
            </a:r>
            <a:endParaRPr lang="id-ID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79D96F1B-3A52-45D4-9C4F-484368099734}"/>
              </a:ext>
            </a:extLst>
          </p:cNvPr>
          <p:cNvSpPr txBox="1">
            <a:spLocks/>
          </p:cNvSpPr>
          <p:nvPr/>
        </p:nvSpPr>
        <p:spPr>
          <a:xfrm>
            <a:off x="2266674" y="1959724"/>
            <a:ext cx="3829326" cy="39431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/>
              <a:t>Kategori</a:t>
            </a:r>
            <a:r>
              <a:rPr lang="en-US" sz="2400" b="1" dirty="0"/>
              <a:t> </a:t>
            </a:r>
            <a:r>
              <a:rPr lang="en-US" sz="2400" b="1" dirty="0" err="1"/>
              <a:t>Pertanian</a:t>
            </a:r>
            <a:endParaRPr lang="en-US" sz="24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Sub </a:t>
            </a:r>
            <a:r>
              <a:rPr lang="en-US" sz="2400" dirty="0" err="1"/>
              <a:t>Kategori</a:t>
            </a:r>
            <a:r>
              <a:rPr lang="en-US" sz="2400" dirty="0"/>
              <a:t> </a:t>
            </a:r>
            <a:r>
              <a:rPr lang="en-US" sz="2400" dirty="0" err="1"/>
              <a:t>Pertanian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Sub </a:t>
            </a:r>
            <a:r>
              <a:rPr lang="en-US" sz="2400" dirty="0" err="1"/>
              <a:t>Kategori</a:t>
            </a:r>
            <a:r>
              <a:rPr lang="en-US" sz="2400" dirty="0"/>
              <a:t> </a:t>
            </a:r>
            <a:r>
              <a:rPr lang="en-US" sz="2400" dirty="0" err="1"/>
              <a:t>Peternakan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Sub </a:t>
            </a:r>
            <a:r>
              <a:rPr lang="en-US" sz="2400" dirty="0" err="1"/>
              <a:t>Kategori</a:t>
            </a:r>
            <a:r>
              <a:rPr lang="en-US" sz="2400" dirty="0"/>
              <a:t> </a:t>
            </a:r>
            <a:r>
              <a:rPr lang="en-US" sz="2400" dirty="0" err="1" smtClean="0"/>
              <a:t>Perikanan</a:t>
            </a:r>
            <a:endParaRPr lang="id-ID" sz="2400" dirty="0" smtClean="0"/>
          </a:p>
          <a:p>
            <a:pPr marL="0" indent="0">
              <a:buNone/>
            </a:pPr>
            <a:r>
              <a:rPr lang="en-US" sz="2400" b="1" dirty="0" err="1"/>
              <a:t>Kategori</a:t>
            </a:r>
            <a:r>
              <a:rPr lang="en-US" sz="2400" b="1" dirty="0"/>
              <a:t> </a:t>
            </a:r>
            <a:r>
              <a:rPr lang="en-US" sz="2400" b="1" dirty="0" err="1"/>
              <a:t>Lingkungan</a:t>
            </a:r>
            <a:r>
              <a:rPr lang="en-US" sz="2400" b="1" dirty="0"/>
              <a:t> </a:t>
            </a:r>
            <a:r>
              <a:rPr lang="en-US" sz="2400" b="1" dirty="0" err="1"/>
              <a:t>Hidup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Perumahan</a:t>
            </a:r>
            <a:endParaRPr lang="en-US" sz="24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Sub </a:t>
            </a:r>
            <a:r>
              <a:rPr lang="en-US" sz="2400" dirty="0" err="1"/>
              <a:t>kategori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Sub </a:t>
            </a:r>
            <a:r>
              <a:rPr lang="en-US" sz="2400" dirty="0" err="1"/>
              <a:t>Kategori</a:t>
            </a:r>
            <a:r>
              <a:rPr lang="en-US" sz="2400" dirty="0"/>
              <a:t> </a:t>
            </a:r>
            <a:r>
              <a:rPr lang="en-US" sz="2400" dirty="0" err="1"/>
              <a:t>Perumahan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Sub </a:t>
            </a:r>
            <a:r>
              <a:rPr lang="en-US" sz="2400" dirty="0" err="1"/>
              <a:t>kategori</a:t>
            </a:r>
            <a:r>
              <a:rPr lang="en-US" sz="2400" dirty="0"/>
              <a:t> </a:t>
            </a:r>
            <a:r>
              <a:rPr lang="en-US" sz="2400" dirty="0" err="1"/>
              <a:t>Fasilitas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0C1F489-6006-4874-8946-6064093C86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970" b="44611"/>
          <a:stretch/>
        </p:blipFill>
        <p:spPr>
          <a:xfrm rot="10800000">
            <a:off x="30822" y="48478"/>
            <a:ext cx="2038348" cy="1518769"/>
          </a:xfrm>
          <a:prstGeom prst="rect">
            <a:avLst/>
          </a:prstGeom>
        </p:spPr>
      </p:pic>
      <p:pic>
        <p:nvPicPr>
          <p:cNvPr id="10" name="Picture 9" descr="C:\Users\Admini\Downloads\dataGO_files\9statistik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52" y="2114512"/>
            <a:ext cx="1269885" cy="1151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Admini\Downloads\dataGO_files\3dalam-angka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52" y="3434912"/>
            <a:ext cx="1215293" cy="1164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Admini\Downloads\dataGO_files\12perkembanganharga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44" y="4863265"/>
            <a:ext cx="1160703" cy="103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165E25F-ACA7-46CB-A52F-2986181A25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585" y="76196"/>
            <a:ext cx="1378065" cy="133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11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3BFD3B-8F59-4059-9C2A-ABB8C5AE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5992" y="820665"/>
            <a:ext cx="4982749" cy="623712"/>
          </a:xfrm>
        </p:spPr>
        <p:txBody>
          <a:bodyPr/>
          <a:lstStyle/>
          <a:p>
            <a:r>
              <a:rPr lang="en-US" dirty="0"/>
              <a:t>JUMLAH DAN KONTEN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F0E04E-F8E6-43E8-94B7-7D010C27C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2577" y="1959725"/>
            <a:ext cx="4232689" cy="39479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 err="1"/>
              <a:t>Kategori</a:t>
            </a:r>
            <a:r>
              <a:rPr lang="en-US" sz="2400" b="1" dirty="0"/>
              <a:t> </a:t>
            </a:r>
            <a:r>
              <a:rPr lang="en-US" sz="2400" b="1" dirty="0" err="1"/>
              <a:t>Industri</a:t>
            </a:r>
            <a:r>
              <a:rPr lang="en-US" sz="2400" b="1" dirty="0"/>
              <a:t>, </a:t>
            </a:r>
            <a:r>
              <a:rPr lang="en-US" sz="2400" b="1" dirty="0" err="1"/>
              <a:t>Perdagangan</a:t>
            </a:r>
            <a:r>
              <a:rPr lang="en-US" sz="2400" b="1" dirty="0"/>
              <a:t> dan </a:t>
            </a:r>
            <a:r>
              <a:rPr lang="en-US" sz="2400" b="1" dirty="0" err="1"/>
              <a:t>Koperasi</a:t>
            </a:r>
            <a:endParaRPr lang="en-US" sz="24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Sub </a:t>
            </a:r>
            <a:r>
              <a:rPr lang="en-US" sz="2400" dirty="0" err="1"/>
              <a:t>Kategori</a:t>
            </a:r>
            <a:r>
              <a:rPr lang="en-US" sz="2400" dirty="0"/>
              <a:t> </a:t>
            </a:r>
            <a:r>
              <a:rPr lang="en-US" sz="2400" dirty="0" err="1"/>
              <a:t>Industri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Sub </a:t>
            </a:r>
            <a:r>
              <a:rPr lang="en-US" sz="2400" dirty="0" err="1"/>
              <a:t>Kategori</a:t>
            </a:r>
            <a:r>
              <a:rPr lang="en-US" sz="2400" dirty="0"/>
              <a:t> </a:t>
            </a:r>
            <a:r>
              <a:rPr lang="en-US" sz="2400" dirty="0" err="1"/>
              <a:t>Perdagangan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Sub </a:t>
            </a:r>
            <a:r>
              <a:rPr lang="en-US" sz="2400" dirty="0" err="1"/>
              <a:t>Kategori</a:t>
            </a:r>
            <a:r>
              <a:rPr lang="en-US" sz="2400" dirty="0"/>
              <a:t> Hotel dan </a:t>
            </a:r>
            <a:r>
              <a:rPr lang="en-US" sz="2400" dirty="0" err="1"/>
              <a:t>restoran</a:t>
            </a:r>
            <a:r>
              <a:rPr lang="en-US" sz="2400" dirty="0"/>
              <a:t>/RM/</a:t>
            </a:r>
            <a:r>
              <a:rPr lang="en-US" sz="2400" dirty="0" err="1"/>
              <a:t>Warung</a:t>
            </a:r>
            <a:r>
              <a:rPr lang="en-US" sz="2400" dirty="0"/>
              <a:t> </a:t>
            </a:r>
            <a:r>
              <a:rPr lang="en-US" sz="2400" dirty="0" err="1"/>
              <a:t>Makan</a:t>
            </a:r>
            <a:r>
              <a:rPr lang="en-US" sz="2400" dirty="0"/>
              <a:t>/</a:t>
            </a:r>
            <a:r>
              <a:rPr lang="en-US" sz="2400" dirty="0" err="1"/>
              <a:t>kedai</a:t>
            </a:r>
            <a:r>
              <a:rPr lang="en-US" sz="2400" dirty="0"/>
              <a:t> </a:t>
            </a:r>
            <a:r>
              <a:rPr lang="en-US" sz="2400" dirty="0" err="1"/>
              <a:t>Makan</a:t>
            </a:r>
            <a:r>
              <a:rPr lang="en-US" sz="2400" dirty="0"/>
              <a:t>/</a:t>
            </a:r>
            <a:r>
              <a:rPr lang="en-US" sz="2400" dirty="0" err="1"/>
              <a:t>Minum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Sub </a:t>
            </a:r>
            <a:r>
              <a:rPr lang="en-US" sz="2400" dirty="0" err="1"/>
              <a:t>Kategori</a:t>
            </a:r>
            <a:r>
              <a:rPr lang="en-US" sz="2400" dirty="0"/>
              <a:t> </a:t>
            </a:r>
            <a:r>
              <a:rPr lang="en-US" sz="2400" dirty="0" err="1"/>
              <a:t>Koperasi</a:t>
            </a:r>
            <a:r>
              <a:rPr lang="en-US" sz="2400" dirty="0"/>
              <a:t>/Lembaga </a:t>
            </a:r>
            <a:r>
              <a:rPr lang="en-US" sz="2400" dirty="0" err="1"/>
              <a:t>keuangan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79D96F1B-3A52-45D4-9C4F-484368099734}"/>
              </a:ext>
            </a:extLst>
          </p:cNvPr>
          <p:cNvSpPr txBox="1">
            <a:spLocks/>
          </p:cNvSpPr>
          <p:nvPr/>
        </p:nvSpPr>
        <p:spPr>
          <a:xfrm>
            <a:off x="2266674" y="1959725"/>
            <a:ext cx="3829326" cy="37657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/>
              <a:t>Kategori</a:t>
            </a:r>
            <a:r>
              <a:rPr lang="en-US" sz="2400" b="1" dirty="0"/>
              <a:t> </a:t>
            </a:r>
            <a:r>
              <a:rPr lang="en-US" sz="2400" b="1" dirty="0" err="1"/>
              <a:t>Sosial</a:t>
            </a:r>
            <a:endParaRPr lang="en-US" sz="24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Sub </a:t>
            </a:r>
            <a:r>
              <a:rPr lang="en-US" sz="2400" dirty="0" err="1"/>
              <a:t>Kategori</a:t>
            </a:r>
            <a:r>
              <a:rPr lang="en-US" sz="2400" dirty="0"/>
              <a:t> </a:t>
            </a:r>
            <a:r>
              <a:rPr lang="en-US" sz="2400" dirty="0" err="1"/>
              <a:t>Kriminalitas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Sub </a:t>
            </a:r>
            <a:r>
              <a:rPr lang="en-US" sz="2400" dirty="0" err="1"/>
              <a:t>Kategori</a:t>
            </a:r>
            <a:r>
              <a:rPr lang="en-US" sz="2400" dirty="0"/>
              <a:t> Agama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Sub </a:t>
            </a:r>
            <a:r>
              <a:rPr lang="en-US" sz="2400" dirty="0" err="1"/>
              <a:t>Kategori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 </a:t>
            </a:r>
            <a:r>
              <a:rPr lang="en-US" sz="2400" dirty="0" err="1" smtClean="0"/>
              <a:t>kemasyarakat</a:t>
            </a:r>
            <a:r>
              <a:rPr lang="id-ID" sz="2400" dirty="0" smtClean="0"/>
              <a:t>an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Sub </a:t>
            </a:r>
            <a:r>
              <a:rPr lang="en-US" sz="2400" dirty="0" err="1"/>
              <a:t>Kategori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</a:t>
            </a:r>
            <a:r>
              <a:rPr lang="en-US" sz="2400" dirty="0" err="1"/>
              <a:t>Kemasyarakatan</a:t>
            </a:r>
            <a:endParaRPr lang="en-US" sz="2400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0C1F489-6006-4874-8946-6064093C86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970" b="44611"/>
          <a:stretch/>
        </p:blipFill>
        <p:spPr>
          <a:xfrm rot="10800000">
            <a:off x="30822" y="48478"/>
            <a:ext cx="2038348" cy="1518769"/>
          </a:xfrm>
          <a:prstGeom prst="rect">
            <a:avLst/>
          </a:prstGeom>
        </p:spPr>
      </p:pic>
      <p:pic>
        <p:nvPicPr>
          <p:cNvPr id="9" name="Picture 8" descr="C:\Users\Admini\Downloads\dataGO_files\2indikator-makr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4" y="1959725"/>
            <a:ext cx="1297181" cy="11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Admini\Downloads\dataGO_files\6kinerja-pembangunan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7" y="3277926"/>
            <a:ext cx="1187999" cy="1129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Admini\Downloads\dataGO_files\10opendata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77" y="4601181"/>
            <a:ext cx="1176759" cy="112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165E25F-ACA7-46CB-A52F-2986181A25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585" y="76196"/>
            <a:ext cx="1378065" cy="133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77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3BFD3B-8F59-4059-9C2A-ABB8C5AE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847" y="698638"/>
            <a:ext cx="2550281" cy="623712"/>
          </a:xfrm>
        </p:spPr>
        <p:txBody>
          <a:bodyPr/>
          <a:lstStyle/>
          <a:p>
            <a:r>
              <a:rPr lang="id-ID" dirty="0" smtClean="0"/>
              <a:t>CONTOH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F0E04E-F8E6-43E8-94B7-7D010C27C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874" y="1979156"/>
            <a:ext cx="4091454" cy="4053154"/>
          </a:xfrm>
        </p:spPr>
        <p:txBody>
          <a:bodyPr>
            <a:normAutofit fontScale="85000" lnSpcReduction="10000"/>
          </a:bodyPr>
          <a:lstStyle/>
          <a:p>
            <a:pPr fontAlgn="t">
              <a:buFont typeface="Wingdings" pitchFamily="2" charset="2"/>
              <a:buChar char="§"/>
            </a:pP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kasus</a:t>
            </a:r>
            <a:r>
              <a:rPr lang="en-ID" dirty="0"/>
              <a:t> </a:t>
            </a:r>
            <a:r>
              <a:rPr lang="en-ID" dirty="0" err="1"/>
              <a:t>Korupsi</a:t>
            </a:r>
            <a:r>
              <a:rPr lang="en-ID" dirty="0"/>
              <a:t> </a:t>
            </a:r>
            <a:r>
              <a:rPr lang="en-ID" dirty="0" err="1"/>
              <a:t>diproses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Pengadilan</a:t>
            </a:r>
            <a:r>
              <a:rPr lang="en-ID" dirty="0"/>
              <a:t> dan yang </a:t>
            </a:r>
            <a:r>
              <a:rPr lang="en-ID" dirty="0" err="1"/>
              <a:t>diputus</a:t>
            </a:r>
            <a:r>
              <a:rPr lang="en-ID" dirty="0"/>
              <a:t> </a:t>
            </a:r>
            <a:r>
              <a:rPr lang="en-ID" dirty="0" err="1"/>
              <a:t>bebas</a:t>
            </a:r>
            <a:endParaRPr lang="en-US" dirty="0"/>
          </a:p>
          <a:p>
            <a:pPr fontAlgn="ctr">
              <a:buFont typeface="Wingdings" pitchFamily="2" charset="2"/>
              <a:buChar char="§"/>
            </a:pP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>
                <a:solidFill>
                  <a:srgbClr val="FF0000"/>
                </a:solidFill>
              </a:rPr>
              <a:t>Perda</a:t>
            </a:r>
            <a:r>
              <a:rPr lang="en-ID" dirty="0"/>
              <a:t>, </a:t>
            </a:r>
            <a:r>
              <a:rPr lang="en-ID" dirty="0" err="1"/>
              <a:t>Pilkada</a:t>
            </a:r>
            <a:r>
              <a:rPr lang="en-ID" dirty="0"/>
              <a:t>, </a:t>
            </a:r>
            <a:r>
              <a:rPr lang="id-ID" dirty="0"/>
              <a:t>Caleg, Calon Kepala Daerah dan </a:t>
            </a:r>
            <a:r>
              <a:rPr lang="en-ID" dirty="0" err="1"/>
              <a:t>Pemilih</a:t>
            </a:r>
            <a:endParaRPr lang="en-US" dirty="0"/>
          </a:p>
          <a:p>
            <a:pPr fontAlgn="ctr">
              <a:buFont typeface="Wingdings" pitchFamily="2" charset="2"/>
              <a:buChar char="§"/>
            </a:pP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 smtClean="0"/>
              <a:t>Narapidana</a:t>
            </a:r>
            <a:endParaRPr lang="id-ID" dirty="0" smtClean="0"/>
          </a:p>
          <a:p>
            <a:pPr fontAlgn="ctr">
              <a:buFont typeface="Wingdings" pitchFamily="2" charset="2"/>
              <a:buChar char="§"/>
            </a:pPr>
            <a:r>
              <a:rPr lang="id-ID" dirty="0" smtClean="0">
                <a:solidFill>
                  <a:srgbClr val="FF0000"/>
                </a:solidFill>
              </a:rPr>
              <a:t>Jumlah </a:t>
            </a:r>
            <a:r>
              <a:rPr lang="en-ID" dirty="0" err="1">
                <a:solidFill>
                  <a:srgbClr val="FF0000"/>
                </a:solidFill>
              </a:rPr>
              <a:t>kasus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id-ID" dirty="0">
                <a:solidFill>
                  <a:srgbClr val="FF0000"/>
                </a:solidFill>
              </a:rPr>
              <a:t>k</a:t>
            </a:r>
            <a:r>
              <a:rPr lang="en-ID" dirty="0" err="1">
                <a:solidFill>
                  <a:srgbClr val="FF0000"/>
                </a:solidFill>
              </a:rPr>
              <a:t>riminal</a:t>
            </a:r>
            <a:r>
              <a:rPr lang="id-ID" dirty="0">
                <a:solidFill>
                  <a:srgbClr val="FF0000"/>
                </a:solidFill>
              </a:rPr>
              <a:t> berdasar kelompok</a:t>
            </a:r>
            <a:r>
              <a:rPr lang="en-ID" dirty="0">
                <a:solidFill>
                  <a:srgbClr val="FF0000"/>
                </a:solidFill>
              </a:rPr>
              <a:t> (</a:t>
            </a:r>
            <a:r>
              <a:rPr lang="en-ID" dirty="0" err="1">
                <a:solidFill>
                  <a:srgbClr val="FF0000"/>
                </a:solidFill>
              </a:rPr>
              <a:t>Polisi</a:t>
            </a:r>
            <a:r>
              <a:rPr lang="en-ID" dirty="0">
                <a:solidFill>
                  <a:srgbClr val="FF0000"/>
                </a:solidFill>
              </a:rPr>
              <a:t>, </a:t>
            </a:r>
            <a:r>
              <a:rPr lang="en-ID" dirty="0" err="1">
                <a:solidFill>
                  <a:srgbClr val="FF0000"/>
                </a:solidFill>
              </a:rPr>
              <a:t>Jaksa</a:t>
            </a:r>
            <a:r>
              <a:rPr lang="en-ID" dirty="0">
                <a:solidFill>
                  <a:srgbClr val="FF0000"/>
                </a:solidFill>
              </a:rPr>
              <a:t>, </a:t>
            </a:r>
            <a:r>
              <a:rPr lang="en-ID" dirty="0" err="1">
                <a:solidFill>
                  <a:srgbClr val="FF0000"/>
                </a:solidFill>
              </a:rPr>
              <a:t>diputus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Pengadilan</a:t>
            </a:r>
            <a:r>
              <a:rPr lang="en-ID" dirty="0" smtClean="0">
                <a:solidFill>
                  <a:srgbClr val="FF0000"/>
                </a:solidFill>
              </a:rPr>
              <a:t>)</a:t>
            </a:r>
            <a:endParaRPr lang="id-ID" dirty="0" smtClean="0">
              <a:solidFill>
                <a:srgbClr val="FF0000"/>
              </a:solidFill>
            </a:endParaRPr>
          </a:p>
          <a:p>
            <a:pPr fontAlgn="ctr">
              <a:buFont typeface="Wingdings" pitchFamily="2" charset="2"/>
              <a:buChar char="§"/>
            </a:pP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Petani</a:t>
            </a:r>
            <a:r>
              <a:rPr lang="en-US" dirty="0"/>
              <a:t>/</a:t>
            </a:r>
            <a:r>
              <a:rPr lang="en-US" dirty="0" err="1"/>
              <a:t>Peternak</a:t>
            </a:r>
            <a:r>
              <a:rPr lang="id-ID" dirty="0"/>
              <a:t> serta Perusahaan </a:t>
            </a:r>
            <a:r>
              <a:rPr lang="id-ID" dirty="0" smtClean="0"/>
              <a:t>Pertanian/Peternakan/Perikanan</a:t>
            </a:r>
          </a:p>
          <a:p>
            <a:pPr fontAlgn="ctr">
              <a:buFont typeface="Wingdings" pitchFamily="2" charset="2"/>
              <a:buChar char="§"/>
            </a:pPr>
            <a:r>
              <a:rPr lang="en-US" dirty="0" err="1">
                <a:solidFill>
                  <a:schemeClr val="dk1"/>
                </a:solidFill>
              </a:rPr>
              <a:t>Jumlah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id-ID" dirty="0">
                <a:solidFill>
                  <a:schemeClr val="dk1"/>
                </a:solidFill>
              </a:rPr>
              <a:t>dan Nilai </a:t>
            </a:r>
            <a:r>
              <a:rPr lang="en-US" dirty="0" err="1">
                <a:solidFill>
                  <a:schemeClr val="dk1"/>
                </a:solidFill>
              </a:rPr>
              <a:t>Penjualan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serta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Penyaluran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Bibit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Pupuk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Benih</a:t>
            </a:r>
            <a:endParaRPr lang="en-US" dirty="0">
              <a:solidFill>
                <a:schemeClr val="dk1"/>
              </a:solidFill>
            </a:endParaRPr>
          </a:p>
          <a:p>
            <a:pPr fontAlgn="ctr">
              <a:buFont typeface="Wingdings" pitchFamily="2" charset="2"/>
              <a:buChar char="§"/>
            </a:pPr>
            <a:endParaRPr lang="en-US" dirty="0"/>
          </a:p>
          <a:p>
            <a:pPr fontAlgn="ctr">
              <a:buFont typeface="Wingdings" pitchFamily="2" charset="2"/>
              <a:buChar char="§"/>
            </a:pPr>
            <a:endParaRPr lang="en-ID" dirty="0">
              <a:solidFill>
                <a:srgbClr val="FF0000"/>
              </a:solidFill>
            </a:endParaRPr>
          </a:p>
          <a:p>
            <a:pPr fontAlgn="ctr"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79D96F1B-3A52-45D4-9C4F-484368099734}"/>
              </a:ext>
            </a:extLst>
          </p:cNvPr>
          <p:cNvSpPr txBox="1">
            <a:spLocks/>
          </p:cNvSpPr>
          <p:nvPr/>
        </p:nvSpPr>
        <p:spPr>
          <a:xfrm>
            <a:off x="6792953" y="1876094"/>
            <a:ext cx="4589422" cy="42832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t">
              <a:spcBef>
                <a:spcPts val="0"/>
              </a:spcBef>
              <a:buFont typeface="Wingdings" pitchFamily="2" charset="2"/>
              <a:buChar char="§"/>
            </a:pPr>
            <a:r>
              <a:rPr lang="nn-NO" sz="1800" dirty="0" smtClean="0"/>
              <a:t>Penghitungan </a:t>
            </a:r>
            <a:r>
              <a:rPr lang="nn-NO" sz="1800" dirty="0"/>
              <a:t>Upah Menurut Sektor Ekonomi (Min- Max)</a:t>
            </a:r>
            <a:endParaRPr lang="en-US" sz="1800" dirty="0"/>
          </a:p>
          <a:p>
            <a:pPr fontAlgn="ctr"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 err="1"/>
              <a:t>Jumlah</a:t>
            </a:r>
            <a:r>
              <a:rPr lang="en-US" sz="1800" dirty="0"/>
              <a:t> </a:t>
            </a:r>
            <a:r>
              <a:rPr lang="en-US" sz="1800" dirty="0" err="1">
                <a:solidFill>
                  <a:srgbClr val="FF0000"/>
                </a:solidFill>
              </a:rPr>
              <a:t>Toko</a:t>
            </a:r>
            <a:r>
              <a:rPr lang="en-US" sz="1800" dirty="0">
                <a:solidFill>
                  <a:srgbClr val="FF0000"/>
                </a:solidFill>
              </a:rPr>
              <a:t>/</a:t>
            </a:r>
            <a:r>
              <a:rPr lang="en-US" sz="1800" dirty="0" err="1">
                <a:solidFill>
                  <a:srgbClr val="FF0000"/>
                </a:solidFill>
              </a:rPr>
              <a:t>Ruko</a:t>
            </a:r>
            <a:r>
              <a:rPr lang="en-US" sz="1800" dirty="0"/>
              <a:t>, Hotel, </a:t>
            </a:r>
            <a:r>
              <a:rPr lang="en-US" sz="1800" dirty="0" err="1">
                <a:solidFill>
                  <a:srgbClr val="FF0000"/>
                </a:solidFill>
              </a:rPr>
              <a:t>restoran</a:t>
            </a:r>
            <a:r>
              <a:rPr lang="en-US" sz="1800" dirty="0"/>
              <a:t>/RM/</a:t>
            </a:r>
            <a:r>
              <a:rPr lang="en-US" sz="1800" dirty="0" err="1"/>
              <a:t>warung</a:t>
            </a:r>
            <a:r>
              <a:rPr lang="en-US" sz="1800" dirty="0"/>
              <a:t> </a:t>
            </a:r>
            <a:r>
              <a:rPr lang="en-US" sz="1800" dirty="0" err="1"/>
              <a:t>makan</a:t>
            </a:r>
            <a:r>
              <a:rPr lang="en-US" sz="1800" dirty="0"/>
              <a:t>/</a:t>
            </a:r>
            <a:r>
              <a:rPr lang="en-US" sz="1800" dirty="0" err="1"/>
              <a:t>Kedai</a:t>
            </a:r>
            <a:r>
              <a:rPr lang="en-US" sz="1800" dirty="0"/>
              <a:t> </a:t>
            </a:r>
            <a:r>
              <a:rPr lang="en-US" sz="1800" dirty="0" err="1"/>
              <a:t>Mkn</a:t>
            </a:r>
            <a:r>
              <a:rPr lang="en-US" sz="1800" dirty="0"/>
              <a:t>/</a:t>
            </a:r>
            <a:r>
              <a:rPr lang="en-US" sz="1800" dirty="0" err="1"/>
              <a:t>minum</a:t>
            </a:r>
            <a:r>
              <a:rPr lang="en-US" sz="1800" dirty="0"/>
              <a:t> (</a:t>
            </a:r>
            <a:r>
              <a:rPr lang="en-US" sz="1800" dirty="0" err="1"/>
              <a:t>serta</a:t>
            </a:r>
            <a:r>
              <a:rPr lang="en-US" sz="1800" dirty="0"/>
              <a:t> </a:t>
            </a:r>
            <a:r>
              <a:rPr lang="en-US" sz="1800" dirty="0" err="1"/>
              <a:t>omset</a:t>
            </a:r>
            <a:r>
              <a:rPr lang="en-US" sz="1800" dirty="0"/>
              <a:t> dan TK)</a:t>
            </a:r>
          </a:p>
          <a:p>
            <a:pPr fontAlgn="ctr"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 err="1"/>
              <a:t>Jumlah</a:t>
            </a:r>
            <a:r>
              <a:rPr lang="en-US" sz="1800" dirty="0"/>
              <a:t> Lembaga </a:t>
            </a:r>
            <a:r>
              <a:rPr lang="en-US" sz="1800" dirty="0" err="1"/>
              <a:t>Keuangan</a:t>
            </a:r>
            <a:r>
              <a:rPr lang="en-US" sz="1800" dirty="0"/>
              <a:t> Bank dan Non </a:t>
            </a:r>
            <a:r>
              <a:rPr lang="en-US" sz="1800" dirty="0" smtClean="0"/>
              <a:t>Bank</a:t>
            </a:r>
            <a:r>
              <a:rPr lang="id-ID" sz="1800" dirty="0" smtClean="0"/>
              <a:t>/asuransi/leasing/pegadaian</a:t>
            </a:r>
            <a:r>
              <a:rPr lang="en-US" sz="1800" dirty="0" smtClean="0"/>
              <a:t> </a:t>
            </a:r>
            <a:r>
              <a:rPr lang="id-ID" sz="1800" dirty="0" smtClean="0"/>
              <a:t>     </a:t>
            </a:r>
            <a:r>
              <a:rPr lang="en-US" sz="1800" dirty="0" smtClean="0"/>
              <a:t>( </a:t>
            </a:r>
            <a:r>
              <a:rPr lang="en-US" sz="1800" dirty="0" err="1"/>
              <a:t>serta</a:t>
            </a:r>
            <a:r>
              <a:rPr lang="en-US" sz="1800" dirty="0"/>
              <a:t> </a:t>
            </a:r>
            <a:r>
              <a:rPr lang="en-US" sz="1800" dirty="0" err="1"/>
              <a:t>omset</a:t>
            </a:r>
            <a:r>
              <a:rPr lang="en-US" sz="1800" dirty="0"/>
              <a:t> dan TK</a:t>
            </a:r>
            <a:r>
              <a:rPr lang="en-US" sz="1800" dirty="0" smtClean="0"/>
              <a:t>)</a:t>
            </a:r>
            <a:endParaRPr lang="id-ID" sz="1800" dirty="0" smtClean="0"/>
          </a:p>
          <a:p>
            <a:pPr fontAlgn="ctr"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 err="1">
                <a:solidFill>
                  <a:srgbClr val="000000"/>
                </a:solidFill>
              </a:rPr>
              <a:t>Jumlah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Rumah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Produksi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Sanggar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Tari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dan</a:t>
            </a:r>
            <a:r>
              <a:rPr lang="en-US" sz="1800" dirty="0">
                <a:solidFill>
                  <a:srgbClr val="000000"/>
                </a:solidFill>
              </a:rPr>
              <a:t> event </a:t>
            </a:r>
            <a:r>
              <a:rPr lang="en-US" sz="1800" dirty="0" err="1">
                <a:solidFill>
                  <a:srgbClr val="000000"/>
                </a:solidFill>
              </a:rPr>
              <a:t>Budaya</a:t>
            </a:r>
            <a:r>
              <a:rPr lang="en-US" sz="1800" dirty="0">
                <a:solidFill>
                  <a:srgbClr val="000000"/>
                </a:solidFill>
              </a:rPr>
              <a:t> (</a:t>
            </a:r>
            <a:r>
              <a:rPr lang="en-US" sz="1800" dirty="0" err="1">
                <a:solidFill>
                  <a:srgbClr val="000000"/>
                </a:solidFill>
              </a:rPr>
              <a:t>kategori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Pariwisata</a:t>
            </a:r>
            <a:r>
              <a:rPr lang="en-US" sz="1800" dirty="0">
                <a:solidFill>
                  <a:srgbClr val="000000"/>
                </a:solidFill>
              </a:rPr>
              <a:t>)</a:t>
            </a:r>
          </a:p>
          <a:p>
            <a:pPr fontAlgn="ctr"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 err="1">
                <a:solidFill>
                  <a:schemeClr val="dk1"/>
                </a:solidFill>
              </a:rPr>
              <a:t>Jumlah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Pengunjung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tempat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wisata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dan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pemasukan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dari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tempat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wisata</a:t>
            </a:r>
            <a:endParaRPr lang="en-US" sz="1800" dirty="0">
              <a:solidFill>
                <a:schemeClr val="dk1"/>
              </a:solidFill>
            </a:endParaRPr>
          </a:p>
          <a:p>
            <a:pPr fontAlgn="ctr">
              <a:spcBef>
                <a:spcPts val="0"/>
              </a:spcBef>
              <a:buFont typeface="Wingdings" pitchFamily="2" charset="2"/>
              <a:buChar char="§"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b="1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</p:txBody>
      </p:sp>
      <p:sp>
        <p:nvSpPr>
          <p:cNvPr id="6" name="Arrow: Right 5">
            <a:extLst>
              <a:ext uri="{FF2B5EF4-FFF2-40B4-BE49-F238E27FC236}">
                <a16:creationId xmlns="" xmlns:a16="http://schemas.microsoft.com/office/drawing/2014/main" id="{EE8681E3-C298-4E03-B720-A658F02A9EC4}"/>
              </a:ext>
            </a:extLst>
          </p:cNvPr>
          <p:cNvSpPr/>
          <p:nvPr/>
        </p:nvSpPr>
        <p:spPr>
          <a:xfrm>
            <a:off x="283464" y="2761488"/>
            <a:ext cx="1700784" cy="1335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8FA49AC-F2CB-4ADA-AE24-AD91BAA8FD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970" b="44611"/>
          <a:stretch/>
        </p:blipFill>
        <p:spPr>
          <a:xfrm rot="10800000">
            <a:off x="30822" y="48478"/>
            <a:ext cx="2038348" cy="15187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165E25F-ACA7-46CB-A52F-2986181A25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585" y="76196"/>
            <a:ext cx="1378065" cy="133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8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Right 5">
            <a:extLst>
              <a:ext uri="{FF2B5EF4-FFF2-40B4-BE49-F238E27FC236}">
                <a16:creationId xmlns="" xmlns:a16="http://schemas.microsoft.com/office/drawing/2014/main" id="{3C95816C-A423-4BFB-A722-8BB4B1F56C99}"/>
              </a:ext>
            </a:extLst>
          </p:cNvPr>
          <p:cNvSpPr/>
          <p:nvPr/>
        </p:nvSpPr>
        <p:spPr>
          <a:xfrm>
            <a:off x="283464" y="2761488"/>
            <a:ext cx="1700784" cy="1335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25D441B-2382-4156-8657-E7A0DCEA72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970" b="44611"/>
          <a:stretch/>
        </p:blipFill>
        <p:spPr>
          <a:xfrm rot="10800000">
            <a:off x="30822" y="48478"/>
            <a:ext cx="2038348" cy="151876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92F0E04E-F8E6-43E8-94B7-7D010C27C844}"/>
              </a:ext>
            </a:extLst>
          </p:cNvPr>
          <p:cNvSpPr txBox="1">
            <a:spLocks/>
          </p:cNvSpPr>
          <p:nvPr/>
        </p:nvSpPr>
        <p:spPr>
          <a:xfrm>
            <a:off x="6721035" y="1885898"/>
            <a:ext cx="5193461" cy="39689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t">
              <a:lnSpc>
                <a:spcPct val="150000"/>
              </a:lnSpc>
              <a:spcBef>
                <a:spcPts val="0"/>
              </a:spcBef>
            </a:pPr>
            <a:r>
              <a:rPr lang="id-ID" sz="1800" dirty="0" smtClean="0"/>
              <a:t>Persentase </a:t>
            </a:r>
            <a:r>
              <a:rPr lang="id-ID" sz="1800" dirty="0"/>
              <a:t>Pertolongan Persalinan Oleh Tenaga Kesehatan yang memiliki Kompetensi </a:t>
            </a:r>
            <a:r>
              <a:rPr lang="id-ID" sz="1800" dirty="0" smtClean="0"/>
              <a:t>Kebidanan</a:t>
            </a:r>
          </a:p>
          <a:p>
            <a:pPr fontAlgn="t">
              <a:lnSpc>
                <a:spcPct val="150000"/>
              </a:lnSpc>
              <a:spcBef>
                <a:spcPts val="0"/>
              </a:spcBef>
            </a:pPr>
            <a:r>
              <a:rPr lang="id-ID" sz="1800" dirty="0" smtClean="0"/>
              <a:t>Persentase </a:t>
            </a:r>
            <a:r>
              <a:rPr lang="id-ID" sz="1800" dirty="0"/>
              <a:t>Balita Gizi Buruk Mendapat </a:t>
            </a:r>
            <a:r>
              <a:rPr lang="id-ID" sz="1800" dirty="0" smtClean="0"/>
              <a:t>Perawatan</a:t>
            </a:r>
          </a:p>
          <a:p>
            <a:pPr fontAlgn="t">
              <a:lnSpc>
                <a:spcPct val="150000"/>
              </a:lnSpc>
              <a:spcBef>
                <a:spcPts val="0"/>
              </a:spcBef>
            </a:pPr>
            <a:r>
              <a:rPr lang="en-US" sz="1800" dirty="0" err="1"/>
              <a:t>Persentase</a:t>
            </a:r>
            <a:r>
              <a:rPr lang="en-US" sz="1800" dirty="0"/>
              <a:t> </a:t>
            </a:r>
            <a:r>
              <a:rPr lang="en-US" sz="1800" dirty="0" err="1"/>
              <a:t>Anak</a:t>
            </a:r>
            <a:r>
              <a:rPr lang="en-US" sz="1800" dirty="0"/>
              <a:t> </a:t>
            </a:r>
            <a:r>
              <a:rPr lang="en-US" sz="1800" dirty="0" err="1"/>
              <a:t>Usia</a:t>
            </a:r>
            <a:r>
              <a:rPr lang="en-US" sz="1800" dirty="0"/>
              <a:t> 1 </a:t>
            </a:r>
            <a:r>
              <a:rPr lang="en-US" sz="1800" dirty="0" err="1"/>
              <a:t>Tahun</a:t>
            </a:r>
            <a:r>
              <a:rPr lang="en-US" sz="1800" dirty="0"/>
              <a:t> (12-23 </a:t>
            </a:r>
            <a:r>
              <a:rPr lang="en-US" sz="1800" dirty="0" err="1"/>
              <a:t>Bulan</a:t>
            </a:r>
            <a:r>
              <a:rPr lang="en-US" sz="1800" dirty="0"/>
              <a:t>) yang </a:t>
            </a:r>
            <a:r>
              <a:rPr lang="en-US" sz="1800" dirty="0" err="1"/>
              <a:t>mendapatkan</a:t>
            </a:r>
            <a:r>
              <a:rPr lang="en-US" sz="1800" dirty="0"/>
              <a:t> </a:t>
            </a:r>
            <a:r>
              <a:rPr lang="en-US" sz="1800" dirty="0" err="1"/>
              <a:t>Imunisasi</a:t>
            </a:r>
            <a:r>
              <a:rPr lang="en-US" sz="1800" dirty="0"/>
              <a:t> </a:t>
            </a:r>
            <a:r>
              <a:rPr lang="en-US" sz="1800" dirty="0" err="1"/>
              <a:t>Dasar</a:t>
            </a:r>
            <a:r>
              <a:rPr lang="en-US" sz="1800" dirty="0"/>
              <a:t> </a:t>
            </a:r>
            <a:r>
              <a:rPr lang="en-US" sz="1800" dirty="0" err="1"/>
              <a:t>Lengkap</a:t>
            </a:r>
            <a:endParaRPr lang="id-ID" sz="1800" dirty="0"/>
          </a:p>
          <a:p>
            <a:pPr fontAlgn="t">
              <a:lnSpc>
                <a:spcPct val="150000"/>
              </a:lnSpc>
              <a:spcBef>
                <a:spcPts val="0"/>
              </a:spcBef>
            </a:pPr>
            <a:r>
              <a:rPr lang="id-ID" sz="1800" dirty="0" smtClean="0"/>
              <a:t>Persentase </a:t>
            </a:r>
            <a:r>
              <a:rPr lang="id-ID" sz="1800" dirty="0"/>
              <a:t>penemuan dan penanganan penderita penyakit TBC BTA </a:t>
            </a:r>
            <a:r>
              <a:rPr lang="id-ID" sz="1800" dirty="0" smtClean="0"/>
              <a:t>(%)</a:t>
            </a:r>
          </a:p>
          <a:p>
            <a:pPr fontAlgn="t">
              <a:lnSpc>
                <a:spcPct val="150000"/>
              </a:lnSpc>
              <a:spcBef>
                <a:spcPts val="0"/>
              </a:spcBef>
            </a:pPr>
            <a:r>
              <a:rPr lang="id-ID" sz="1800" dirty="0" smtClean="0"/>
              <a:t>Persentase </a:t>
            </a:r>
            <a:r>
              <a:rPr lang="id-ID" sz="1800" dirty="0"/>
              <a:t>Pelayanan Kesehatan Rujukan Pasien Masyarakat Miskin</a:t>
            </a:r>
            <a:endParaRPr lang="id-ID" sz="1800" dirty="0" smtClean="0"/>
          </a:p>
          <a:p>
            <a:pPr fontAlgn="ctr">
              <a:lnSpc>
                <a:spcPct val="150000"/>
              </a:lnSpc>
              <a:spcBef>
                <a:spcPts val="0"/>
              </a:spcBef>
            </a:pPr>
            <a:endParaRPr lang="en-US" sz="1800" dirty="0" smtClean="0"/>
          </a:p>
          <a:p>
            <a:pPr fontAlgn="ctr">
              <a:lnSpc>
                <a:spcPct val="150000"/>
              </a:lnSpc>
              <a:spcBef>
                <a:spcPts val="0"/>
              </a:spcBef>
            </a:pPr>
            <a:endParaRPr lang="en-US" sz="1800" dirty="0" smtClean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18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18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92F0E04E-F8E6-43E8-94B7-7D010C27C844}"/>
              </a:ext>
            </a:extLst>
          </p:cNvPr>
          <p:cNvSpPr txBox="1">
            <a:spLocks/>
          </p:cNvSpPr>
          <p:nvPr/>
        </p:nvSpPr>
        <p:spPr>
          <a:xfrm>
            <a:off x="2178606" y="1885897"/>
            <a:ext cx="4542429" cy="4255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t">
              <a:lnSpc>
                <a:spcPct val="150000"/>
              </a:lnSpc>
              <a:spcBef>
                <a:spcPts val="0"/>
              </a:spcBef>
            </a:pPr>
            <a:r>
              <a:rPr lang="id-ID" sz="1800" dirty="0" smtClean="0"/>
              <a:t>Rasio </a:t>
            </a:r>
            <a:r>
              <a:rPr lang="id-ID" sz="1800" dirty="0"/>
              <a:t>Posyandu per Satuan </a:t>
            </a:r>
            <a:r>
              <a:rPr lang="id-ID" sz="1800" dirty="0" smtClean="0"/>
              <a:t>Balita</a:t>
            </a:r>
          </a:p>
          <a:p>
            <a:pPr fontAlgn="t">
              <a:lnSpc>
                <a:spcPct val="150000"/>
              </a:lnSpc>
              <a:spcBef>
                <a:spcPts val="0"/>
              </a:spcBef>
            </a:pPr>
            <a:r>
              <a:rPr lang="id-ID" sz="1800" dirty="0" smtClean="0"/>
              <a:t>Rasio </a:t>
            </a:r>
            <a:r>
              <a:rPr lang="id-ID" sz="1800" dirty="0"/>
              <a:t>Puskesmas, Poliklinik, Pustu Per Satuan </a:t>
            </a:r>
            <a:r>
              <a:rPr lang="id-ID" sz="1800" dirty="0" smtClean="0"/>
              <a:t>Penduduk</a:t>
            </a:r>
          </a:p>
          <a:p>
            <a:pPr fontAlgn="t">
              <a:lnSpc>
                <a:spcPct val="150000"/>
              </a:lnSpc>
              <a:spcBef>
                <a:spcPts val="0"/>
              </a:spcBef>
            </a:pPr>
            <a:r>
              <a:rPr lang="id-ID" sz="1800" dirty="0" smtClean="0"/>
              <a:t>Rasio </a:t>
            </a:r>
            <a:r>
              <a:rPr lang="id-ID" sz="1800" dirty="0"/>
              <a:t>Rumah Sakit Per Satuan </a:t>
            </a:r>
            <a:r>
              <a:rPr lang="id-ID" sz="1800" dirty="0" smtClean="0"/>
              <a:t>Penduduk</a:t>
            </a:r>
          </a:p>
          <a:p>
            <a:pPr fontAlgn="t">
              <a:lnSpc>
                <a:spcPct val="150000"/>
              </a:lnSpc>
              <a:spcBef>
                <a:spcPts val="0"/>
              </a:spcBef>
            </a:pPr>
            <a:r>
              <a:rPr lang="id-ID" sz="1800" dirty="0" smtClean="0"/>
              <a:t>Persentase </a:t>
            </a:r>
            <a:r>
              <a:rPr lang="id-ID" sz="1800" dirty="0"/>
              <a:t>Puskesmas </a:t>
            </a:r>
            <a:r>
              <a:rPr lang="id-ID" sz="1800" dirty="0" smtClean="0"/>
              <a:t>(%)</a:t>
            </a:r>
          </a:p>
          <a:p>
            <a:pPr fontAlgn="t">
              <a:lnSpc>
                <a:spcPct val="150000"/>
              </a:lnSpc>
              <a:spcBef>
                <a:spcPts val="0"/>
              </a:spcBef>
            </a:pPr>
            <a:r>
              <a:rPr lang="id-ID" sz="1800" dirty="0" smtClean="0"/>
              <a:t>Persentase </a:t>
            </a:r>
            <a:r>
              <a:rPr lang="id-ID" sz="1800" dirty="0"/>
              <a:t>Pembantu Puskesmas (%)</a:t>
            </a:r>
            <a:endParaRPr lang="id-ID" sz="1800" dirty="0" smtClean="0"/>
          </a:p>
          <a:p>
            <a:pPr fontAlgn="t">
              <a:lnSpc>
                <a:spcPct val="150000"/>
              </a:lnSpc>
              <a:spcBef>
                <a:spcPts val="0"/>
              </a:spcBef>
            </a:pPr>
            <a:r>
              <a:rPr lang="id-ID" sz="1800" dirty="0" smtClean="0"/>
              <a:t>Rasio </a:t>
            </a:r>
            <a:r>
              <a:rPr lang="id-ID" sz="1800" dirty="0"/>
              <a:t>Dokter Per Satuan </a:t>
            </a:r>
            <a:r>
              <a:rPr lang="id-ID" sz="1800" dirty="0" smtClean="0"/>
              <a:t>Penduduk</a:t>
            </a:r>
          </a:p>
          <a:p>
            <a:pPr fontAlgn="t">
              <a:lnSpc>
                <a:spcPct val="150000"/>
              </a:lnSpc>
              <a:spcBef>
                <a:spcPts val="0"/>
              </a:spcBef>
            </a:pPr>
            <a:r>
              <a:rPr lang="id-ID" sz="1800" dirty="0" smtClean="0"/>
              <a:t>Rasio </a:t>
            </a:r>
            <a:r>
              <a:rPr lang="id-ID" sz="1800" dirty="0"/>
              <a:t>Tenaga Para Medis Per Satuan </a:t>
            </a:r>
            <a:r>
              <a:rPr lang="id-ID" sz="1800" dirty="0" smtClean="0"/>
              <a:t>Penduduk</a:t>
            </a:r>
            <a:endParaRPr lang="en-US" sz="1800" dirty="0" smtClean="0"/>
          </a:p>
          <a:p>
            <a:pPr fontAlgn="ctr">
              <a:lnSpc>
                <a:spcPct val="150000"/>
              </a:lnSpc>
              <a:spcBef>
                <a:spcPts val="0"/>
              </a:spcBef>
            </a:pPr>
            <a:endParaRPr lang="en-US" sz="1800" dirty="0" smtClean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18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18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165E25F-ACA7-46CB-A52F-2986181A25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585" y="76196"/>
            <a:ext cx="1378065" cy="133616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633BFD3B-8F59-4059-9C2A-ABB8C5AE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188" y="698638"/>
            <a:ext cx="7533564" cy="1020980"/>
          </a:xfrm>
        </p:spPr>
        <p:txBody>
          <a:bodyPr>
            <a:normAutofit/>
          </a:bodyPr>
          <a:lstStyle/>
          <a:p>
            <a:r>
              <a:rPr lang="id-ID" dirty="0" smtClean="0"/>
              <a:t>CONTOH DALAM BENTUK RASIO ATAU PERSENTASE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010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F0E04E-F8E6-43E8-94B7-7D010C27C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874" y="1979156"/>
            <a:ext cx="4091454" cy="4050169"/>
          </a:xfrm>
        </p:spPr>
        <p:txBody>
          <a:bodyPr>
            <a:normAutofit fontScale="92500" lnSpcReduction="10000"/>
          </a:bodyPr>
          <a:lstStyle/>
          <a:p>
            <a:pPr fontAlgn="ctr"/>
            <a:r>
              <a:rPr lang="id-ID" dirty="0" smtClean="0"/>
              <a:t>Rasio </a:t>
            </a:r>
            <a:r>
              <a:rPr lang="id-ID" dirty="0"/>
              <a:t>ketersediaan sekolah/penduduk usia </a:t>
            </a:r>
            <a:r>
              <a:rPr lang="id-ID" dirty="0" smtClean="0"/>
              <a:t>sekolah</a:t>
            </a:r>
          </a:p>
          <a:p>
            <a:pPr fontAlgn="ctr"/>
            <a:r>
              <a:rPr lang="en-ID" dirty="0" err="1" smtClean="0"/>
              <a:t>Rasio</a:t>
            </a:r>
            <a:r>
              <a:rPr lang="en-ID" dirty="0" smtClean="0"/>
              <a:t> </a:t>
            </a:r>
            <a:r>
              <a:rPr lang="en-ID" dirty="0"/>
              <a:t>Guru (SD,SMP, SMA) per </a:t>
            </a:r>
            <a:r>
              <a:rPr lang="en-ID" dirty="0" smtClean="0"/>
              <a:t>m</a:t>
            </a:r>
            <a:r>
              <a:rPr lang="id-ID" dirty="0" smtClean="0"/>
              <a:t>urid</a:t>
            </a:r>
          </a:p>
          <a:p>
            <a:pPr fontAlgn="ctr"/>
            <a:r>
              <a:rPr lang="id-ID" dirty="0" smtClean="0"/>
              <a:t>Rasio Kondisi </a:t>
            </a:r>
            <a:r>
              <a:rPr lang="id-ID" dirty="0"/>
              <a:t>Sekolah SD/MI Kondisi Bangunan </a:t>
            </a:r>
            <a:r>
              <a:rPr lang="id-ID" dirty="0" smtClean="0"/>
              <a:t>Baik</a:t>
            </a:r>
          </a:p>
          <a:p>
            <a:pPr fontAlgn="ctr"/>
            <a:r>
              <a:rPr lang="id-ID" dirty="0" smtClean="0"/>
              <a:t>Rasio Guru </a:t>
            </a:r>
            <a:r>
              <a:rPr lang="id-ID" dirty="0"/>
              <a:t>Yang Memenuhi Kualifikasi S1/D-IV</a:t>
            </a:r>
          </a:p>
          <a:p>
            <a:pPr fontAlgn="t"/>
            <a:r>
              <a:rPr lang="en-US" dirty="0" err="1"/>
              <a:t>Rasio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layak</a:t>
            </a:r>
            <a:r>
              <a:rPr lang="en-US" dirty="0"/>
              <a:t> </a:t>
            </a:r>
            <a:r>
              <a:rPr lang="en-US" dirty="0" err="1"/>
              <a:t>huni</a:t>
            </a:r>
            <a:endParaRPr lang="id-ID" dirty="0"/>
          </a:p>
          <a:p>
            <a:pPr fontAlgn="t"/>
            <a:r>
              <a:rPr lang="id-ID" dirty="0"/>
              <a:t>Rasio Tempat Ibadah Per Satuan Penduduk</a:t>
            </a:r>
          </a:p>
          <a:p>
            <a:pPr fontAlgn="t"/>
            <a:endParaRPr lang="id-ID" dirty="0"/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="" xmlns:a16="http://schemas.microsoft.com/office/drawing/2014/main" id="{3C95816C-A423-4BFB-A722-8BB4B1F56C99}"/>
              </a:ext>
            </a:extLst>
          </p:cNvPr>
          <p:cNvSpPr/>
          <p:nvPr/>
        </p:nvSpPr>
        <p:spPr>
          <a:xfrm>
            <a:off x="283464" y="2761488"/>
            <a:ext cx="1700784" cy="1335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25D441B-2382-4156-8657-E7A0DCEA72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970" b="44611"/>
          <a:stretch/>
        </p:blipFill>
        <p:spPr>
          <a:xfrm rot="10800000">
            <a:off x="30822" y="48478"/>
            <a:ext cx="2038348" cy="151876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92F0E04E-F8E6-43E8-94B7-7D010C27C844}"/>
              </a:ext>
            </a:extLst>
          </p:cNvPr>
          <p:cNvSpPr txBox="1">
            <a:spLocks/>
          </p:cNvSpPr>
          <p:nvPr/>
        </p:nvSpPr>
        <p:spPr>
          <a:xfrm>
            <a:off x="6721036" y="1885897"/>
            <a:ext cx="4091454" cy="40501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buNone/>
            </a:pPr>
            <a:r>
              <a:rPr lang="id-ID" b="1" dirty="0" smtClean="0"/>
              <a:t>STATISTIK KELURAHAN</a:t>
            </a:r>
          </a:p>
          <a:p>
            <a:pPr fontAlgn="t"/>
            <a:r>
              <a:rPr lang="id-ID" dirty="0" smtClean="0"/>
              <a:t>Jumlah Penduduk laki2 dan Perempuan</a:t>
            </a:r>
          </a:p>
          <a:p>
            <a:pPr fontAlgn="t"/>
            <a:r>
              <a:rPr lang="en-US" dirty="0" smtClean="0"/>
              <a:t>J</a:t>
            </a:r>
            <a:r>
              <a:rPr lang="id-ID" dirty="0" smtClean="0"/>
              <a:t>umlah penduduk menurut agama</a:t>
            </a:r>
          </a:p>
          <a:p>
            <a:pPr fontAlgn="t"/>
            <a:r>
              <a:rPr lang="id-ID" dirty="0" smtClean="0"/>
              <a:t>Jumlah Penduduk menurut status perkawinan</a:t>
            </a:r>
          </a:p>
          <a:p>
            <a:pPr fontAlgn="t"/>
            <a:r>
              <a:rPr lang="id-ID" dirty="0" smtClean="0"/>
              <a:t>Jumlah Penduduk menurut Kegiatan (Bekerja, Sekolah, mengurus RT, Pelajar/Mahasiswa, Pensiunan, Belum/tidak Bekerja)</a:t>
            </a:r>
          </a:p>
          <a:p>
            <a:pPr fontAlgn="t"/>
            <a:r>
              <a:rPr lang="id-ID" dirty="0" smtClean="0"/>
              <a:t>Jumlah penduduk yang bekerja menurut sektor (pertanian, peternakan, perikanan, perdagangan, Hotel, Restoran/RM, Industri, dlsb)</a:t>
            </a:r>
          </a:p>
          <a:p>
            <a:pPr fontAlgn="ctr"/>
            <a:r>
              <a:rPr lang="id-ID" dirty="0" smtClean="0"/>
              <a:t>Jumlah Pencari Kerja menurut Jenis Kelamin</a:t>
            </a:r>
          </a:p>
          <a:p>
            <a:pPr fontAlgn="t"/>
            <a:endParaRPr lang="id-ID" dirty="0" smtClean="0"/>
          </a:p>
          <a:p>
            <a:pPr fontAlgn="ctr"/>
            <a:endParaRPr lang="en-US" dirty="0" smtClean="0"/>
          </a:p>
          <a:p>
            <a:pPr fontAlgn="ctr"/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165E25F-ACA7-46CB-A52F-2986181A25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585" y="76196"/>
            <a:ext cx="1378065" cy="133616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633BFD3B-8F59-4059-9C2A-ABB8C5AE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188" y="698638"/>
            <a:ext cx="7533564" cy="1020980"/>
          </a:xfrm>
        </p:spPr>
        <p:txBody>
          <a:bodyPr>
            <a:normAutofit/>
          </a:bodyPr>
          <a:lstStyle/>
          <a:p>
            <a:r>
              <a:rPr lang="id-ID" dirty="0" smtClean="0"/>
              <a:t>CONTOH DALAM BENTUK RASIO ATAU PERSENTASE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050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3BFD3B-8F59-4059-9C2A-ABB8C5AE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589" y="844076"/>
            <a:ext cx="6320821" cy="623712"/>
          </a:xfrm>
        </p:spPr>
        <p:txBody>
          <a:bodyPr>
            <a:normAutofit/>
          </a:bodyPr>
          <a:lstStyle/>
          <a:p>
            <a:r>
              <a:rPr lang="en-US" dirty="0"/>
              <a:t>KONSISTENSI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id-ID" dirty="0" smtClean="0"/>
              <a:t>tERUPDATE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F0E04E-F8E6-43E8-94B7-7D010C27C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169" y="2006451"/>
            <a:ext cx="7778795" cy="1257820"/>
          </a:xfrm>
        </p:spPr>
        <p:txBody>
          <a:bodyPr>
            <a:normAutofit fontScale="70000" lnSpcReduction="20000"/>
          </a:bodyPr>
          <a:lstStyle/>
          <a:p>
            <a:r>
              <a:rPr lang="en-US" sz="2400" b="1" dirty="0"/>
              <a:t>Data </a:t>
            </a:r>
            <a:r>
              <a:rPr lang="en-US" sz="2400" b="1" dirty="0" err="1"/>
              <a:t>antar</a:t>
            </a:r>
            <a:r>
              <a:rPr lang="en-US" sz="2400" b="1" dirty="0"/>
              <a:t> </a:t>
            </a:r>
            <a:r>
              <a:rPr lang="en-US" sz="2400" b="1" dirty="0" err="1"/>
              <a:t>periode</a:t>
            </a:r>
            <a:r>
              <a:rPr lang="en-US" sz="2400" b="1" dirty="0"/>
              <a:t> </a:t>
            </a:r>
            <a:r>
              <a:rPr lang="en-US" sz="2400" b="1" dirty="0" err="1"/>
              <a:t>sudah</a:t>
            </a:r>
            <a:r>
              <a:rPr lang="en-US" sz="2400" b="1" dirty="0"/>
              <a:t> </a:t>
            </a:r>
            <a:r>
              <a:rPr lang="en-US" sz="2400" b="1" dirty="0" err="1"/>
              <a:t>cukup</a:t>
            </a:r>
            <a:r>
              <a:rPr lang="en-US" sz="2400" b="1" dirty="0"/>
              <a:t> </a:t>
            </a:r>
            <a:r>
              <a:rPr lang="en-US" sz="2400" b="1" dirty="0" err="1"/>
              <a:t>baik</a:t>
            </a:r>
            <a:r>
              <a:rPr lang="en-US" sz="2400" b="1" dirty="0"/>
              <a:t> </a:t>
            </a:r>
          </a:p>
          <a:p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angka</a:t>
            </a:r>
            <a:r>
              <a:rPr lang="en-US" sz="2400" dirty="0"/>
              <a:t> </a:t>
            </a:r>
            <a:r>
              <a:rPr lang="en-US" sz="2400" dirty="0" err="1"/>
              <a:t>kelurahan</a:t>
            </a:r>
            <a:r>
              <a:rPr lang="en-US" sz="2400" dirty="0"/>
              <a:t>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id-ID" sz="2400" dirty="0" smtClean="0"/>
              <a:t>angka kecamatan atau </a:t>
            </a:r>
            <a:r>
              <a:rPr lang="en-US" sz="2400" dirty="0" err="1" smtClean="0"/>
              <a:t>angka</a:t>
            </a:r>
            <a:r>
              <a:rPr lang="en-US" sz="2400" dirty="0" smtClean="0"/>
              <a:t> </a:t>
            </a:r>
            <a:r>
              <a:rPr lang="en-US" sz="2400" dirty="0"/>
              <a:t>Kota </a:t>
            </a:r>
            <a:r>
              <a:rPr lang="en-US" sz="5200" dirty="0"/>
              <a:t>???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i="1" u="sng" dirty="0">
              <a:latin typeface="Algerian" panose="04020705040A02060702" pitchFamily="82" charset="0"/>
            </a:endParaRPr>
          </a:p>
          <a:p>
            <a:pPr marL="0" indent="0">
              <a:buNone/>
            </a:pPr>
            <a:endParaRPr lang="en-US" sz="2400" b="1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2B804C45-18C7-41FD-A8B7-E58692571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991094"/>
              </p:ext>
            </p:extLst>
          </p:nvPr>
        </p:nvGraphicFramePr>
        <p:xfrm>
          <a:off x="2891054" y="3405936"/>
          <a:ext cx="6121445" cy="1411692"/>
        </p:xfrm>
        <a:graphic>
          <a:graphicData uri="http://schemas.openxmlformats.org/drawingml/2006/table">
            <a:tbl>
              <a:tblPr/>
              <a:tblGrid>
                <a:gridCol w="2184521">
                  <a:extLst>
                    <a:ext uri="{9D8B030D-6E8A-4147-A177-3AD203B41FA5}">
                      <a16:colId xmlns="" xmlns:a16="http://schemas.microsoft.com/office/drawing/2014/main" val="1852762902"/>
                    </a:ext>
                  </a:extLst>
                </a:gridCol>
                <a:gridCol w="1027024">
                  <a:extLst>
                    <a:ext uri="{9D8B030D-6E8A-4147-A177-3AD203B41FA5}">
                      <a16:colId xmlns="" xmlns:a16="http://schemas.microsoft.com/office/drawing/2014/main" val="3269190772"/>
                    </a:ext>
                  </a:extLst>
                </a:gridCol>
                <a:gridCol w="1173741">
                  <a:extLst>
                    <a:ext uri="{9D8B030D-6E8A-4147-A177-3AD203B41FA5}">
                      <a16:colId xmlns="" xmlns:a16="http://schemas.microsoft.com/office/drawing/2014/main" val="3187901991"/>
                    </a:ext>
                  </a:extLst>
                </a:gridCol>
                <a:gridCol w="1736159">
                  <a:extLst>
                    <a:ext uri="{9D8B030D-6E8A-4147-A177-3AD203B41FA5}">
                      <a16:colId xmlns="" xmlns:a16="http://schemas.microsoft.com/office/drawing/2014/main" val="3746563011"/>
                    </a:ext>
                  </a:extLst>
                </a:gridCol>
              </a:tblGrid>
              <a:tr h="3017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Satuan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E6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6691797"/>
                  </a:ext>
                </a:extLst>
              </a:tr>
              <a:tr h="3017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Jumlah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Produksi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Ikan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(Ton)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22,50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14234445"/>
                  </a:ext>
                </a:extLst>
              </a:tr>
              <a:tr h="3017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Jumlah Konsumsi Ikan (Kg)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747.50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2.984.904,00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6036257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8625C527-4A87-4216-B691-BCC555F79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706203"/>
              </p:ext>
            </p:extLst>
          </p:nvPr>
        </p:nvGraphicFramePr>
        <p:xfrm>
          <a:off x="2931997" y="5037740"/>
          <a:ext cx="7473994" cy="10171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5903">
                  <a:extLst>
                    <a:ext uri="{9D8B030D-6E8A-4147-A177-3AD203B41FA5}">
                      <a16:colId xmlns="" xmlns:a16="http://schemas.microsoft.com/office/drawing/2014/main" val="3740566720"/>
                    </a:ext>
                  </a:extLst>
                </a:gridCol>
                <a:gridCol w="1236926">
                  <a:extLst>
                    <a:ext uri="{9D8B030D-6E8A-4147-A177-3AD203B41FA5}">
                      <a16:colId xmlns="" xmlns:a16="http://schemas.microsoft.com/office/drawing/2014/main" val="834307183"/>
                    </a:ext>
                  </a:extLst>
                </a:gridCol>
                <a:gridCol w="1164166">
                  <a:extLst>
                    <a:ext uri="{9D8B030D-6E8A-4147-A177-3AD203B41FA5}">
                      <a16:colId xmlns="" xmlns:a16="http://schemas.microsoft.com/office/drawing/2014/main" val="993665280"/>
                    </a:ext>
                  </a:extLst>
                </a:gridCol>
                <a:gridCol w="1396999">
                  <a:extLst>
                    <a:ext uri="{9D8B030D-6E8A-4147-A177-3AD203B41FA5}">
                      <a16:colId xmlns="" xmlns:a16="http://schemas.microsoft.com/office/drawing/2014/main" val="2427468287"/>
                    </a:ext>
                  </a:extLst>
                </a:gridCol>
              </a:tblGrid>
              <a:tr h="432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Nama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Satuan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2924940"/>
                  </a:ext>
                </a:extLst>
              </a:tr>
              <a:tr h="58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Jumlah</a:t>
                      </a: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en-US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angkutan</a:t>
                      </a: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umum</a:t>
                      </a: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yang </a:t>
                      </a:r>
                      <a:r>
                        <a:rPr lang="en-US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beredar</a:t>
                      </a: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di Kota </a:t>
                      </a:r>
                      <a:r>
                        <a:rPr lang="en-US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Magelang</a:t>
                      </a: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[unit]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Unit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1,476.00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246.371,00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2395670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2AA25CE-B4BA-4002-B3F9-BA9F506532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970" b="44611"/>
          <a:stretch/>
        </p:blipFill>
        <p:spPr>
          <a:xfrm rot="10800000">
            <a:off x="30822" y="48478"/>
            <a:ext cx="2038348" cy="1518769"/>
          </a:xfrm>
          <a:prstGeom prst="rect">
            <a:avLst/>
          </a:prstGeom>
        </p:spPr>
      </p:pic>
      <p:pic>
        <p:nvPicPr>
          <p:cNvPr id="13" name="Picture 12" descr="http://datago.magelangkota.go.id/images/ico/1strategis-triwulan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2" y="2538663"/>
            <a:ext cx="1501253" cy="155566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3"/>
          <p:cNvSpPr/>
          <p:nvPr/>
        </p:nvSpPr>
        <p:spPr>
          <a:xfrm>
            <a:off x="286602" y="4503761"/>
            <a:ext cx="1856095" cy="75062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Data Strategis Triwulan</a:t>
            </a:r>
            <a:endParaRPr lang="id-ID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165E25F-ACA7-46CB-A52F-2986181A25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585" y="76196"/>
            <a:ext cx="1378065" cy="133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34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3BFD3B-8F59-4059-9C2A-ABB8C5AE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589" y="807863"/>
            <a:ext cx="6320821" cy="623712"/>
          </a:xfrm>
        </p:spPr>
        <p:txBody>
          <a:bodyPr>
            <a:normAutofit/>
          </a:bodyPr>
          <a:lstStyle/>
          <a:p>
            <a:r>
              <a:rPr lang="en-US" dirty="0"/>
              <a:t>KONSISTENSI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id-ID" dirty="0" smtClean="0"/>
              <a:t>TERUPDATE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ED0A76F0-3039-407B-8803-2D729272D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956979"/>
              </p:ext>
            </p:extLst>
          </p:nvPr>
        </p:nvGraphicFramePr>
        <p:xfrm>
          <a:off x="2319201" y="2114205"/>
          <a:ext cx="8023044" cy="16134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0428">
                  <a:extLst>
                    <a:ext uri="{9D8B030D-6E8A-4147-A177-3AD203B41FA5}">
                      <a16:colId xmlns="" xmlns:a16="http://schemas.microsoft.com/office/drawing/2014/main" val="1321222383"/>
                    </a:ext>
                  </a:extLst>
                </a:gridCol>
                <a:gridCol w="587827">
                  <a:extLst>
                    <a:ext uri="{9D8B030D-6E8A-4147-A177-3AD203B41FA5}">
                      <a16:colId xmlns="" xmlns:a16="http://schemas.microsoft.com/office/drawing/2014/main" val="67137316"/>
                    </a:ext>
                  </a:extLst>
                </a:gridCol>
                <a:gridCol w="587827">
                  <a:extLst>
                    <a:ext uri="{9D8B030D-6E8A-4147-A177-3AD203B41FA5}">
                      <a16:colId xmlns="" xmlns:a16="http://schemas.microsoft.com/office/drawing/2014/main" val="1655416953"/>
                    </a:ext>
                  </a:extLst>
                </a:gridCol>
                <a:gridCol w="587827">
                  <a:extLst>
                    <a:ext uri="{9D8B030D-6E8A-4147-A177-3AD203B41FA5}">
                      <a16:colId xmlns="" xmlns:a16="http://schemas.microsoft.com/office/drawing/2014/main" val="3217667590"/>
                    </a:ext>
                  </a:extLst>
                </a:gridCol>
                <a:gridCol w="587827">
                  <a:extLst>
                    <a:ext uri="{9D8B030D-6E8A-4147-A177-3AD203B41FA5}">
                      <a16:colId xmlns="" xmlns:a16="http://schemas.microsoft.com/office/drawing/2014/main" val="2118357784"/>
                    </a:ext>
                  </a:extLst>
                </a:gridCol>
                <a:gridCol w="587827">
                  <a:extLst>
                    <a:ext uri="{9D8B030D-6E8A-4147-A177-3AD203B41FA5}">
                      <a16:colId xmlns="" xmlns:a16="http://schemas.microsoft.com/office/drawing/2014/main" val="1837626669"/>
                    </a:ext>
                  </a:extLst>
                </a:gridCol>
                <a:gridCol w="587827">
                  <a:extLst>
                    <a:ext uri="{9D8B030D-6E8A-4147-A177-3AD203B41FA5}">
                      <a16:colId xmlns="" xmlns:a16="http://schemas.microsoft.com/office/drawing/2014/main" val="2666967295"/>
                    </a:ext>
                  </a:extLst>
                </a:gridCol>
                <a:gridCol w="587827">
                  <a:extLst>
                    <a:ext uri="{9D8B030D-6E8A-4147-A177-3AD203B41FA5}">
                      <a16:colId xmlns="" xmlns:a16="http://schemas.microsoft.com/office/drawing/2014/main" val="3820007087"/>
                    </a:ext>
                  </a:extLst>
                </a:gridCol>
                <a:gridCol w="587827">
                  <a:extLst>
                    <a:ext uri="{9D8B030D-6E8A-4147-A177-3AD203B41FA5}">
                      <a16:colId xmlns="" xmlns:a16="http://schemas.microsoft.com/office/drawing/2014/main" val="277638410"/>
                    </a:ext>
                  </a:extLst>
                </a:gridCol>
              </a:tblGrid>
              <a:tr h="3226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Nama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2010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2011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2012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2013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2014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2015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2016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2017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899258608"/>
                  </a:ext>
                </a:extLst>
              </a:tr>
              <a:tr h="322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Banyaknya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Penyandang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Cacat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Tubuh</a:t>
                      </a:r>
                      <a:r>
                        <a:rPr lang="en-US" sz="1400" u="none" strike="noStrike" dirty="0">
                          <a:effectLst/>
                        </a:rPr>
                        <a:t> (</a:t>
                      </a:r>
                      <a:r>
                        <a:rPr lang="en-US" sz="1400" u="none" strike="noStrike" dirty="0" err="1">
                          <a:effectLst/>
                        </a:rPr>
                        <a:t>jiwa</a:t>
                      </a:r>
                      <a:r>
                        <a:rPr lang="en-US" sz="1400" u="none" strike="noStrike" dirty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9.00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6.00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2208519566"/>
                  </a:ext>
                </a:extLst>
              </a:tr>
              <a:tr h="322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Banyaknya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Penyandang</a:t>
                      </a:r>
                      <a:r>
                        <a:rPr lang="en-US" sz="1400" u="none" strike="noStrike" dirty="0">
                          <a:effectLst/>
                        </a:rPr>
                        <a:t> Tuna Netra (</a:t>
                      </a:r>
                      <a:r>
                        <a:rPr lang="en-US" sz="1400" u="none" strike="noStrike" dirty="0" err="1">
                          <a:effectLst/>
                        </a:rPr>
                        <a:t>jiwa</a:t>
                      </a:r>
                      <a:r>
                        <a:rPr lang="en-US" sz="1400" u="none" strike="noStrike" dirty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4010510557"/>
                  </a:ext>
                </a:extLst>
              </a:tr>
              <a:tr h="322682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Banyaknya Penyandang Lemah Ingatan (jiwa)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0.00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15.00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3783111017"/>
                  </a:ext>
                </a:extLst>
              </a:tr>
              <a:tr h="322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Banyaknya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Penyandang</a:t>
                      </a:r>
                      <a:r>
                        <a:rPr lang="en-US" sz="1400" u="none" strike="noStrike" dirty="0">
                          <a:effectLst/>
                        </a:rPr>
                        <a:t> Tuna </a:t>
                      </a:r>
                      <a:r>
                        <a:rPr lang="en-US" sz="1400" u="none" strike="noStrike" dirty="0" err="1">
                          <a:effectLst/>
                        </a:rPr>
                        <a:t>Rungu</a:t>
                      </a:r>
                      <a:r>
                        <a:rPr lang="en-US" sz="1400" u="none" strike="noStrike" dirty="0">
                          <a:effectLst/>
                        </a:rPr>
                        <a:t> (</a:t>
                      </a:r>
                      <a:r>
                        <a:rPr lang="en-US" sz="1400" u="none" strike="noStrike" dirty="0" err="1">
                          <a:effectLst/>
                        </a:rPr>
                        <a:t>jiwa</a:t>
                      </a:r>
                      <a:r>
                        <a:rPr lang="en-US" sz="1400" u="none" strike="noStrike" dirty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15.00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0.00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2151111618"/>
                  </a:ext>
                </a:extLst>
              </a:tr>
            </a:tbl>
          </a:graphicData>
        </a:graphic>
      </p:graphicFrame>
      <p:sp>
        <p:nvSpPr>
          <p:cNvPr id="10" name="Arrow: Left 9">
            <a:extLst>
              <a:ext uri="{FF2B5EF4-FFF2-40B4-BE49-F238E27FC236}">
                <a16:creationId xmlns="" xmlns:a16="http://schemas.microsoft.com/office/drawing/2014/main" id="{13108804-DA47-417B-830C-CE9F6DF7233F}"/>
              </a:ext>
            </a:extLst>
          </p:cNvPr>
          <p:cNvSpPr/>
          <p:nvPr/>
        </p:nvSpPr>
        <p:spPr>
          <a:xfrm>
            <a:off x="10453810" y="3438706"/>
            <a:ext cx="1600200" cy="90128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Kel</a:t>
            </a:r>
            <a:r>
              <a:rPr lang="en-US" dirty="0"/>
              <a:t> </a:t>
            </a:r>
            <a:r>
              <a:rPr lang="en-US" dirty="0" err="1"/>
              <a:t>Cacaban</a:t>
            </a:r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E7C55397-235F-464B-9A2D-FB51EB081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446205"/>
              </p:ext>
            </p:extLst>
          </p:nvPr>
        </p:nvGraphicFramePr>
        <p:xfrm>
          <a:off x="2319200" y="4133848"/>
          <a:ext cx="8023041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8641">
                  <a:extLst>
                    <a:ext uri="{9D8B030D-6E8A-4147-A177-3AD203B41FA5}">
                      <a16:colId xmlns="" xmlns:a16="http://schemas.microsoft.com/office/drawing/2014/main" val="2762787254"/>
                    </a:ext>
                  </a:extLst>
                </a:gridCol>
                <a:gridCol w="634300">
                  <a:extLst>
                    <a:ext uri="{9D8B030D-6E8A-4147-A177-3AD203B41FA5}">
                      <a16:colId xmlns="" xmlns:a16="http://schemas.microsoft.com/office/drawing/2014/main" val="3233429395"/>
                    </a:ext>
                  </a:extLst>
                </a:gridCol>
                <a:gridCol w="634300">
                  <a:extLst>
                    <a:ext uri="{9D8B030D-6E8A-4147-A177-3AD203B41FA5}">
                      <a16:colId xmlns="" xmlns:a16="http://schemas.microsoft.com/office/drawing/2014/main" val="2088672894"/>
                    </a:ext>
                  </a:extLst>
                </a:gridCol>
                <a:gridCol w="634300">
                  <a:extLst>
                    <a:ext uri="{9D8B030D-6E8A-4147-A177-3AD203B41FA5}">
                      <a16:colId xmlns="" xmlns:a16="http://schemas.microsoft.com/office/drawing/2014/main" val="2670830288"/>
                    </a:ext>
                  </a:extLst>
                </a:gridCol>
                <a:gridCol w="634300">
                  <a:extLst>
                    <a:ext uri="{9D8B030D-6E8A-4147-A177-3AD203B41FA5}">
                      <a16:colId xmlns="" xmlns:a16="http://schemas.microsoft.com/office/drawing/2014/main" val="1194727476"/>
                    </a:ext>
                  </a:extLst>
                </a:gridCol>
                <a:gridCol w="634300">
                  <a:extLst>
                    <a:ext uri="{9D8B030D-6E8A-4147-A177-3AD203B41FA5}">
                      <a16:colId xmlns="" xmlns:a16="http://schemas.microsoft.com/office/drawing/2014/main" val="4222828653"/>
                    </a:ext>
                  </a:extLst>
                </a:gridCol>
                <a:gridCol w="634300">
                  <a:extLst>
                    <a:ext uri="{9D8B030D-6E8A-4147-A177-3AD203B41FA5}">
                      <a16:colId xmlns="" xmlns:a16="http://schemas.microsoft.com/office/drawing/2014/main" val="310339791"/>
                    </a:ext>
                  </a:extLst>
                </a:gridCol>
                <a:gridCol w="634300">
                  <a:extLst>
                    <a:ext uri="{9D8B030D-6E8A-4147-A177-3AD203B41FA5}">
                      <a16:colId xmlns="" xmlns:a16="http://schemas.microsoft.com/office/drawing/2014/main" val="3556787090"/>
                    </a:ext>
                  </a:extLst>
                </a:gridCol>
                <a:gridCol w="634300">
                  <a:extLst>
                    <a:ext uri="{9D8B030D-6E8A-4147-A177-3AD203B41FA5}">
                      <a16:colId xmlns="" xmlns:a16="http://schemas.microsoft.com/office/drawing/2014/main" val="391427236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Nama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2010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2011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2012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2013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2014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2015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2016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2017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3166744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Balita Dengan Status Gizi Lebih (jiwa)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333.00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43511866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Banyaknya Dokter (jiwa)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27.00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79708199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Banyaknya Perawat dan Bidan (jiwa)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31.00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29.00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28.00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51.00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51.00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117.00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97526626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67794989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Pendidikan Tamat Akademi/D3 (jiwa)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264.00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277.00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278.00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274.00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281.00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729.00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287.00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287.00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305276341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0F55BFA-7633-4A09-A0F0-B673FD1143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970" b="44611"/>
          <a:stretch/>
        </p:blipFill>
        <p:spPr>
          <a:xfrm rot="10800000">
            <a:off x="10274" y="48478"/>
            <a:ext cx="2038348" cy="1518769"/>
          </a:xfrm>
          <a:prstGeom prst="rect">
            <a:avLst/>
          </a:prstGeom>
        </p:spPr>
      </p:pic>
      <p:pic>
        <p:nvPicPr>
          <p:cNvPr id="14" name="Picture 13" descr="http://datago.magelangkota.go.id/images/ico/5statistik-kelurahan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51" y="2726686"/>
            <a:ext cx="1433015" cy="1424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236916" y="4626591"/>
            <a:ext cx="1735683" cy="6960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Statistik Kelurahan</a:t>
            </a:r>
            <a:endParaRPr lang="id-ID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165E25F-ACA7-46CB-A52F-2986181A25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585" y="76196"/>
            <a:ext cx="1378065" cy="133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25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9B84BA-D9C7-4105-B20C-5AFC47E42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9589" y="1935551"/>
            <a:ext cx="6418685" cy="1429204"/>
          </a:xfrm>
        </p:spPr>
        <p:txBody>
          <a:bodyPr>
            <a:normAutofit/>
          </a:bodyPr>
          <a:lstStyle/>
          <a:p>
            <a:r>
              <a:rPr lang="en-US" i="1" dirty="0" err="1">
                <a:latin typeface="Algerian" pitchFamily="82" charset="0"/>
              </a:rPr>
              <a:t>Terima</a:t>
            </a:r>
            <a:r>
              <a:rPr lang="en-US" i="1" dirty="0">
                <a:latin typeface="Algerian" pitchFamily="82" charset="0"/>
              </a:rPr>
              <a:t> Kasih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536B261-C88B-4317-AECB-7F58CCC30D9F}"/>
              </a:ext>
            </a:extLst>
          </p:cNvPr>
          <p:cNvSpPr txBox="1"/>
          <p:nvPr/>
        </p:nvSpPr>
        <p:spPr>
          <a:xfrm>
            <a:off x="1338616" y="350367"/>
            <a:ext cx="2150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id-ID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BADAN PUSAT STATISTIK </a:t>
            </a:r>
          </a:p>
          <a:p>
            <a:pPr defTabSz="914400">
              <a:defRPr/>
            </a:pPr>
            <a:r>
              <a:rPr lang="id-ID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KOTA MAGELANG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8A0F169-092C-4E82-BB4B-7F58082A30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0" y="350367"/>
            <a:ext cx="759024" cy="5873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A9ED8BA-42E8-4D22-ABE6-A754137E3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35" y="6279780"/>
            <a:ext cx="351958" cy="352033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20FEA5D-A703-4742-872E-7BE6EA927D1B}"/>
              </a:ext>
            </a:extLst>
          </p:cNvPr>
          <p:cNvSpPr txBox="1"/>
          <p:nvPr/>
        </p:nvSpPr>
        <p:spPr>
          <a:xfrm>
            <a:off x="1875618" y="6335624"/>
            <a:ext cx="2956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sz="1400" b="1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facebook.com/bps</a:t>
            </a:r>
            <a:r>
              <a:rPr lang="id-ID" sz="1400" b="1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kotamagelang</a:t>
            </a:r>
            <a:endParaRPr lang="en-US" sz="1400" b="1" kern="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C0749B4-F442-4549-857B-D74E4859F8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706" y="6290412"/>
            <a:ext cx="351958" cy="352033"/>
          </a:xfrm>
          <a:prstGeom prst="rect">
            <a:avLst/>
          </a:prstGeom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08B639E-955F-4B34-9355-8E6EE5B31F8C}"/>
              </a:ext>
            </a:extLst>
          </p:cNvPr>
          <p:cNvSpPr txBox="1"/>
          <p:nvPr/>
        </p:nvSpPr>
        <p:spPr>
          <a:xfrm>
            <a:off x="8434380" y="6298410"/>
            <a:ext cx="2725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id-ID" sz="1400" b="1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http://magelangkota.bps.go.id</a:t>
            </a:r>
            <a:endParaRPr lang="en-US" sz="1400" b="1" kern="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A263F75-FAD8-4870-8D8E-E23031B9872A}"/>
              </a:ext>
            </a:extLst>
          </p:cNvPr>
          <p:cNvSpPr txBox="1"/>
          <p:nvPr/>
        </p:nvSpPr>
        <p:spPr>
          <a:xfrm>
            <a:off x="5455088" y="6324991"/>
            <a:ext cx="1978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sz="1400" b="1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@/bps</a:t>
            </a:r>
            <a:r>
              <a:rPr lang="id-ID" sz="1400" b="1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kota magelang</a:t>
            </a:r>
            <a:endParaRPr lang="en-US" sz="1400" b="1" kern="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74E2156-D518-4024-9BBF-3F4CA64C8A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03" y="4078840"/>
            <a:ext cx="12095019" cy="20143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165E25F-ACA7-46CB-A52F-2986181A25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585" y="76196"/>
            <a:ext cx="1378065" cy="133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74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55F9CB50-0451-4062-A07C-E3349CD79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50" y="282656"/>
            <a:ext cx="5896450" cy="95410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PERAN DATA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DALAM PERENCANAAN PEMBANGUNAN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5BCFC53-1C88-4ED4-B321-EDDEEE77C711}"/>
              </a:ext>
            </a:extLst>
          </p:cNvPr>
          <p:cNvSpPr txBox="1"/>
          <p:nvPr/>
        </p:nvSpPr>
        <p:spPr>
          <a:xfrm>
            <a:off x="335193" y="2234923"/>
            <a:ext cx="3110571" cy="1938992"/>
          </a:xfrm>
          <a:prstGeom prst="rect">
            <a:avLst/>
          </a:prstGeom>
          <a:solidFill>
            <a:srgbClr val="F0672F"/>
          </a:soli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d-ID" sz="2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Dalam UU No. 25 Tahun 2004, perencanaan pembangunan didasarkan pada data dan informasi yang </a:t>
            </a:r>
            <a:r>
              <a:rPr kumimoji="0" lang="id-ID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akurat</a:t>
            </a:r>
            <a:r>
              <a:rPr kumimoji="0" lang="id-ID" sz="2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dan </a:t>
            </a:r>
            <a:r>
              <a:rPr kumimoji="0" lang="id-ID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dapat dipertanggung-jawabkan</a:t>
            </a:r>
            <a:r>
              <a:rPr kumimoji="0" lang="id-ID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B8EF76E-4906-40F6-8679-C99FEEF689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5" y="284020"/>
            <a:ext cx="5493326" cy="54933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27FBA2F-6DEF-46E4-86A6-34DB646CF31B}"/>
              </a:ext>
            </a:extLst>
          </p:cNvPr>
          <p:cNvSpPr txBox="1"/>
          <p:nvPr/>
        </p:nvSpPr>
        <p:spPr>
          <a:xfrm>
            <a:off x="335193" y="4502611"/>
            <a:ext cx="4227384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rgbClr val="0000FF"/>
                </a:solidFill>
              </a:rPr>
              <a:t>Data berperan di awal penyusunan dokumen RPJPD, RPJMD, RKPD, RENSTRA sesuai amanat Permendagri 54 Tahun 2010</a:t>
            </a:r>
          </a:p>
        </p:txBody>
      </p:sp>
    </p:spTree>
    <p:extLst>
      <p:ext uri="{BB962C8B-B14F-4D97-AF65-F5344CB8AC3E}">
        <p14:creationId xmlns:p14="http://schemas.microsoft.com/office/powerpoint/2010/main" val="3082570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9170" y="451342"/>
            <a:ext cx="4062116" cy="71304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Jenis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d-ID" dirty="0"/>
          </a:p>
        </p:txBody>
      </p:sp>
      <p:grpSp>
        <p:nvGrpSpPr>
          <p:cNvPr id="6" name="组合 64"/>
          <p:cNvGrpSpPr>
            <a:grpSpLocks/>
          </p:cNvGrpSpPr>
          <p:nvPr/>
        </p:nvGrpSpPr>
        <p:grpSpPr bwMode="auto">
          <a:xfrm>
            <a:off x="795812" y="2007711"/>
            <a:ext cx="3846869" cy="3694385"/>
            <a:chOff x="3832225" y="1819275"/>
            <a:chExt cx="1409700" cy="1414463"/>
          </a:xfrm>
        </p:grpSpPr>
        <p:sp>
          <p:nvSpPr>
            <p:cNvPr id="7" name="Freeform 7">
              <a:hlinkClick r:id="rId2" action="ppaction://hlinksldjump"/>
            </p:cNvPr>
            <p:cNvSpPr>
              <a:spLocks/>
            </p:cNvSpPr>
            <p:nvPr/>
          </p:nvSpPr>
          <p:spPr bwMode="auto">
            <a:xfrm>
              <a:off x="4195763" y="1819275"/>
              <a:ext cx="681038" cy="784225"/>
            </a:xfrm>
            <a:custGeom>
              <a:avLst/>
              <a:gdLst>
                <a:gd name="T0" fmla="*/ 341313 w 429"/>
                <a:gd name="T1" fmla="*/ 0 h 494"/>
                <a:gd name="T2" fmla="*/ 681038 w 429"/>
                <a:gd name="T3" fmla="*/ 195263 h 494"/>
                <a:gd name="T4" fmla="*/ 681038 w 429"/>
                <a:gd name="T5" fmla="*/ 588963 h 494"/>
                <a:gd name="T6" fmla="*/ 341313 w 429"/>
                <a:gd name="T7" fmla="*/ 784225 h 494"/>
                <a:gd name="T8" fmla="*/ 0 w 429"/>
                <a:gd name="T9" fmla="*/ 588963 h 494"/>
                <a:gd name="T10" fmla="*/ 0 w 429"/>
                <a:gd name="T11" fmla="*/ 195263 h 494"/>
                <a:gd name="T12" fmla="*/ 341313 w 429"/>
                <a:gd name="T13" fmla="*/ 0 h 494"/>
                <a:gd name="T14" fmla="*/ 341313 w 429"/>
                <a:gd name="T15" fmla="*/ 0 h 4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9"/>
                <a:gd name="T25" fmla="*/ 0 h 494"/>
                <a:gd name="T26" fmla="*/ 429 w 429"/>
                <a:gd name="T27" fmla="*/ 494 h 4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9" h="494">
                  <a:moveTo>
                    <a:pt x="215" y="0"/>
                  </a:moveTo>
                  <a:lnTo>
                    <a:pt x="429" y="123"/>
                  </a:lnTo>
                  <a:lnTo>
                    <a:pt x="429" y="371"/>
                  </a:lnTo>
                  <a:lnTo>
                    <a:pt x="215" y="494"/>
                  </a:lnTo>
                  <a:lnTo>
                    <a:pt x="0" y="371"/>
                  </a:lnTo>
                  <a:lnTo>
                    <a:pt x="0" y="12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E84A1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微软雅黑" pitchFamily="34" charset="-122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4232275" y="1860550"/>
              <a:ext cx="608013" cy="701675"/>
            </a:xfrm>
            <a:custGeom>
              <a:avLst/>
              <a:gdLst>
                <a:gd name="T0" fmla="*/ 304800 w 383"/>
                <a:gd name="T1" fmla="*/ 0 h 442"/>
                <a:gd name="T2" fmla="*/ 608013 w 383"/>
                <a:gd name="T3" fmla="*/ 177800 h 442"/>
                <a:gd name="T4" fmla="*/ 608013 w 383"/>
                <a:gd name="T5" fmla="*/ 525463 h 442"/>
                <a:gd name="T6" fmla="*/ 304800 w 383"/>
                <a:gd name="T7" fmla="*/ 701675 h 442"/>
                <a:gd name="T8" fmla="*/ 0 w 383"/>
                <a:gd name="T9" fmla="*/ 525463 h 442"/>
                <a:gd name="T10" fmla="*/ 0 w 383"/>
                <a:gd name="T11" fmla="*/ 177800 h 442"/>
                <a:gd name="T12" fmla="*/ 304800 w 383"/>
                <a:gd name="T13" fmla="*/ 0 h 442"/>
                <a:gd name="T14" fmla="*/ 304800 w 383"/>
                <a:gd name="T15" fmla="*/ 0 h 442"/>
                <a:gd name="T16" fmla="*/ 304800 w 383"/>
                <a:gd name="T17" fmla="*/ 12700 h 442"/>
                <a:gd name="T18" fmla="*/ 596900 w 383"/>
                <a:gd name="T19" fmla="*/ 180975 h 442"/>
                <a:gd name="T20" fmla="*/ 596900 w 383"/>
                <a:gd name="T21" fmla="*/ 522288 h 442"/>
                <a:gd name="T22" fmla="*/ 304800 w 383"/>
                <a:gd name="T23" fmla="*/ 690563 h 442"/>
                <a:gd name="T24" fmla="*/ 11113 w 383"/>
                <a:gd name="T25" fmla="*/ 522288 h 442"/>
                <a:gd name="T26" fmla="*/ 11113 w 383"/>
                <a:gd name="T27" fmla="*/ 180975 h 442"/>
                <a:gd name="T28" fmla="*/ 304800 w 383"/>
                <a:gd name="T29" fmla="*/ 12700 h 442"/>
                <a:gd name="T30" fmla="*/ 304800 w 383"/>
                <a:gd name="T31" fmla="*/ 12700 h 4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3"/>
                <a:gd name="T49" fmla="*/ 0 h 442"/>
                <a:gd name="T50" fmla="*/ 383 w 383"/>
                <a:gd name="T51" fmla="*/ 442 h 4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3" h="442">
                  <a:moveTo>
                    <a:pt x="192" y="0"/>
                  </a:moveTo>
                  <a:lnTo>
                    <a:pt x="383" y="112"/>
                  </a:lnTo>
                  <a:lnTo>
                    <a:pt x="383" y="331"/>
                  </a:lnTo>
                  <a:lnTo>
                    <a:pt x="192" y="442"/>
                  </a:lnTo>
                  <a:lnTo>
                    <a:pt x="0" y="331"/>
                  </a:lnTo>
                  <a:lnTo>
                    <a:pt x="0" y="112"/>
                  </a:lnTo>
                  <a:lnTo>
                    <a:pt x="192" y="0"/>
                  </a:lnTo>
                  <a:close/>
                  <a:moveTo>
                    <a:pt x="192" y="8"/>
                  </a:moveTo>
                  <a:lnTo>
                    <a:pt x="376" y="114"/>
                  </a:lnTo>
                  <a:lnTo>
                    <a:pt x="376" y="329"/>
                  </a:lnTo>
                  <a:lnTo>
                    <a:pt x="192" y="435"/>
                  </a:lnTo>
                  <a:lnTo>
                    <a:pt x="7" y="329"/>
                  </a:lnTo>
                  <a:lnTo>
                    <a:pt x="7" y="114"/>
                  </a:lnTo>
                  <a:lnTo>
                    <a:pt x="19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微软雅黑" pitchFamily="34" charset="-122"/>
              </a:endParaRPr>
            </a:p>
          </p:txBody>
        </p:sp>
        <p:sp>
          <p:nvSpPr>
            <p:cNvPr id="9" name="Freeform 13">
              <a:hlinkClick r:id="rId2" action="ppaction://hlinksldjump"/>
            </p:cNvPr>
            <p:cNvSpPr>
              <a:spLocks/>
            </p:cNvSpPr>
            <p:nvPr/>
          </p:nvSpPr>
          <p:spPr bwMode="auto">
            <a:xfrm>
              <a:off x="3832225" y="2449513"/>
              <a:ext cx="677863" cy="784225"/>
            </a:xfrm>
            <a:custGeom>
              <a:avLst/>
              <a:gdLst>
                <a:gd name="T0" fmla="*/ 339725 w 427"/>
                <a:gd name="T1" fmla="*/ 0 h 494"/>
                <a:gd name="T2" fmla="*/ 677863 w 427"/>
                <a:gd name="T3" fmla="*/ 195263 h 494"/>
                <a:gd name="T4" fmla="*/ 677863 w 427"/>
                <a:gd name="T5" fmla="*/ 588963 h 494"/>
                <a:gd name="T6" fmla="*/ 339725 w 427"/>
                <a:gd name="T7" fmla="*/ 784225 h 494"/>
                <a:gd name="T8" fmla="*/ 0 w 427"/>
                <a:gd name="T9" fmla="*/ 588963 h 494"/>
                <a:gd name="T10" fmla="*/ 0 w 427"/>
                <a:gd name="T11" fmla="*/ 195263 h 494"/>
                <a:gd name="T12" fmla="*/ 339725 w 427"/>
                <a:gd name="T13" fmla="*/ 0 h 494"/>
                <a:gd name="T14" fmla="*/ 339725 w 427"/>
                <a:gd name="T15" fmla="*/ 0 h 4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7"/>
                <a:gd name="T25" fmla="*/ 0 h 494"/>
                <a:gd name="T26" fmla="*/ 427 w 427"/>
                <a:gd name="T27" fmla="*/ 494 h 4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7" h="494">
                  <a:moveTo>
                    <a:pt x="214" y="0"/>
                  </a:moveTo>
                  <a:lnTo>
                    <a:pt x="427" y="123"/>
                  </a:lnTo>
                  <a:lnTo>
                    <a:pt x="427" y="371"/>
                  </a:lnTo>
                  <a:lnTo>
                    <a:pt x="214" y="494"/>
                  </a:lnTo>
                  <a:lnTo>
                    <a:pt x="0" y="371"/>
                  </a:lnTo>
                  <a:lnTo>
                    <a:pt x="0" y="123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899C3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微软雅黑" pitchFamily="34" charset="-122"/>
              </a:endParaRPr>
            </a:p>
          </p:txBody>
        </p:sp>
        <p:sp>
          <p:nvSpPr>
            <p:cNvPr id="10" name="Freeform 14"/>
            <p:cNvSpPr>
              <a:spLocks noEditPoints="1"/>
            </p:cNvSpPr>
            <p:nvPr/>
          </p:nvSpPr>
          <p:spPr bwMode="auto">
            <a:xfrm>
              <a:off x="3868738" y="2490788"/>
              <a:ext cx="603250" cy="701675"/>
            </a:xfrm>
            <a:custGeom>
              <a:avLst/>
              <a:gdLst>
                <a:gd name="T0" fmla="*/ 303212 w 380"/>
                <a:gd name="T1" fmla="*/ 0 h 442"/>
                <a:gd name="T2" fmla="*/ 603250 w 380"/>
                <a:gd name="T3" fmla="*/ 176212 h 442"/>
                <a:gd name="T4" fmla="*/ 603250 w 380"/>
                <a:gd name="T5" fmla="*/ 525463 h 442"/>
                <a:gd name="T6" fmla="*/ 303212 w 380"/>
                <a:gd name="T7" fmla="*/ 701675 h 442"/>
                <a:gd name="T8" fmla="*/ 0 w 380"/>
                <a:gd name="T9" fmla="*/ 525463 h 442"/>
                <a:gd name="T10" fmla="*/ 0 w 380"/>
                <a:gd name="T11" fmla="*/ 176212 h 442"/>
                <a:gd name="T12" fmla="*/ 303212 w 380"/>
                <a:gd name="T13" fmla="*/ 0 h 442"/>
                <a:gd name="T14" fmla="*/ 303212 w 380"/>
                <a:gd name="T15" fmla="*/ 0 h 442"/>
                <a:gd name="T16" fmla="*/ 303212 w 380"/>
                <a:gd name="T17" fmla="*/ 12700 h 442"/>
                <a:gd name="T18" fmla="*/ 596900 w 380"/>
                <a:gd name="T19" fmla="*/ 180975 h 442"/>
                <a:gd name="T20" fmla="*/ 596900 w 380"/>
                <a:gd name="T21" fmla="*/ 522288 h 442"/>
                <a:gd name="T22" fmla="*/ 303212 w 380"/>
                <a:gd name="T23" fmla="*/ 690563 h 442"/>
                <a:gd name="T24" fmla="*/ 7938 w 380"/>
                <a:gd name="T25" fmla="*/ 522288 h 442"/>
                <a:gd name="T26" fmla="*/ 7938 w 380"/>
                <a:gd name="T27" fmla="*/ 180975 h 442"/>
                <a:gd name="T28" fmla="*/ 303212 w 380"/>
                <a:gd name="T29" fmla="*/ 12700 h 442"/>
                <a:gd name="T30" fmla="*/ 303212 w 380"/>
                <a:gd name="T31" fmla="*/ 12700 h 4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0"/>
                <a:gd name="T49" fmla="*/ 0 h 442"/>
                <a:gd name="T50" fmla="*/ 380 w 380"/>
                <a:gd name="T51" fmla="*/ 442 h 4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0" h="442">
                  <a:moveTo>
                    <a:pt x="191" y="0"/>
                  </a:moveTo>
                  <a:lnTo>
                    <a:pt x="380" y="111"/>
                  </a:lnTo>
                  <a:lnTo>
                    <a:pt x="380" y="331"/>
                  </a:lnTo>
                  <a:lnTo>
                    <a:pt x="191" y="442"/>
                  </a:lnTo>
                  <a:lnTo>
                    <a:pt x="0" y="331"/>
                  </a:lnTo>
                  <a:lnTo>
                    <a:pt x="0" y="111"/>
                  </a:lnTo>
                  <a:lnTo>
                    <a:pt x="191" y="0"/>
                  </a:lnTo>
                  <a:close/>
                  <a:moveTo>
                    <a:pt x="191" y="8"/>
                  </a:moveTo>
                  <a:lnTo>
                    <a:pt x="376" y="114"/>
                  </a:lnTo>
                  <a:lnTo>
                    <a:pt x="376" y="329"/>
                  </a:lnTo>
                  <a:lnTo>
                    <a:pt x="191" y="435"/>
                  </a:lnTo>
                  <a:lnTo>
                    <a:pt x="5" y="329"/>
                  </a:lnTo>
                  <a:lnTo>
                    <a:pt x="5" y="114"/>
                  </a:lnTo>
                  <a:lnTo>
                    <a:pt x="191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微软雅黑" pitchFamily="34" charset="-122"/>
              </a:endParaRPr>
            </a:p>
          </p:txBody>
        </p:sp>
        <p:sp>
          <p:nvSpPr>
            <p:cNvPr id="11" name="Freeform 19">
              <a:hlinkClick r:id="rId3" action="ppaction://hlinksldjump"/>
            </p:cNvPr>
            <p:cNvSpPr>
              <a:spLocks/>
            </p:cNvSpPr>
            <p:nvPr/>
          </p:nvSpPr>
          <p:spPr bwMode="auto">
            <a:xfrm>
              <a:off x="4562475" y="2449513"/>
              <a:ext cx="679450" cy="784225"/>
            </a:xfrm>
            <a:custGeom>
              <a:avLst/>
              <a:gdLst>
                <a:gd name="T0" fmla="*/ 338138 w 428"/>
                <a:gd name="T1" fmla="*/ 0 h 494"/>
                <a:gd name="T2" fmla="*/ 679450 w 428"/>
                <a:gd name="T3" fmla="*/ 195263 h 494"/>
                <a:gd name="T4" fmla="*/ 679450 w 428"/>
                <a:gd name="T5" fmla="*/ 588963 h 494"/>
                <a:gd name="T6" fmla="*/ 338138 w 428"/>
                <a:gd name="T7" fmla="*/ 784225 h 494"/>
                <a:gd name="T8" fmla="*/ 0 w 428"/>
                <a:gd name="T9" fmla="*/ 588963 h 494"/>
                <a:gd name="T10" fmla="*/ 0 w 428"/>
                <a:gd name="T11" fmla="*/ 195263 h 494"/>
                <a:gd name="T12" fmla="*/ 338138 w 428"/>
                <a:gd name="T13" fmla="*/ 0 h 494"/>
                <a:gd name="T14" fmla="*/ 338138 w 428"/>
                <a:gd name="T15" fmla="*/ 0 h 4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8"/>
                <a:gd name="T25" fmla="*/ 0 h 494"/>
                <a:gd name="T26" fmla="*/ 428 w 428"/>
                <a:gd name="T27" fmla="*/ 494 h 4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8" h="494">
                  <a:moveTo>
                    <a:pt x="213" y="0"/>
                  </a:moveTo>
                  <a:lnTo>
                    <a:pt x="428" y="123"/>
                  </a:lnTo>
                  <a:lnTo>
                    <a:pt x="428" y="371"/>
                  </a:lnTo>
                  <a:lnTo>
                    <a:pt x="213" y="494"/>
                  </a:lnTo>
                  <a:lnTo>
                    <a:pt x="0" y="371"/>
                  </a:lnTo>
                  <a:lnTo>
                    <a:pt x="0" y="123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5CB5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微软雅黑" pitchFamily="34" charset="-122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4595813" y="2490788"/>
              <a:ext cx="608013" cy="701675"/>
            </a:xfrm>
            <a:custGeom>
              <a:avLst/>
              <a:gdLst>
                <a:gd name="T0" fmla="*/ 304800 w 383"/>
                <a:gd name="T1" fmla="*/ 0 h 442"/>
                <a:gd name="T2" fmla="*/ 608013 w 383"/>
                <a:gd name="T3" fmla="*/ 176212 h 442"/>
                <a:gd name="T4" fmla="*/ 608013 w 383"/>
                <a:gd name="T5" fmla="*/ 525463 h 442"/>
                <a:gd name="T6" fmla="*/ 304800 w 383"/>
                <a:gd name="T7" fmla="*/ 701675 h 442"/>
                <a:gd name="T8" fmla="*/ 0 w 383"/>
                <a:gd name="T9" fmla="*/ 525463 h 442"/>
                <a:gd name="T10" fmla="*/ 0 w 383"/>
                <a:gd name="T11" fmla="*/ 176212 h 442"/>
                <a:gd name="T12" fmla="*/ 304800 w 383"/>
                <a:gd name="T13" fmla="*/ 0 h 442"/>
                <a:gd name="T14" fmla="*/ 304800 w 383"/>
                <a:gd name="T15" fmla="*/ 0 h 442"/>
                <a:gd name="T16" fmla="*/ 304800 w 383"/>
                <a:gd name="T17" fmla="*/ 12700 h 442"/>
                <a:gd name="T18" fmla="*/ 600075 w 383"/>
                <a:gd name="T19" fmla="*/ 180975 h 442"/>
                <a:gd name="T20" fmla="*/ 600075 w 383"/>
                <a:gd name="T21" fmla="*/ 522288 h 442"/>
                <a:gd name="T22" fmla="*/ 304800 w 383"/>
                <a:gd name="T23" fmla="*/ 690563 h 442"/>
                <a:gd name="T24" fmla="*/ 11113 w 383"/>
                <a:gd name="T25" fmla="*/ 522288 h 442"/>
                <a:gd name="T26" fmla="*/ 11113 w 383"/>
                <a:gd name="T27" fmla="*/ 180975 h 442"/>
                <a:gd name="T28" fmla="*/ 304800 w 383"/>
                <a:gd name="T29" fmla="*/ 12700 h 442"/>
                <a:gd name="T30" fmla="*/ 304800 w 383"/>
                <a:gd name="T31" fmla="*/ 12700 h 4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3"/>
                <a:gd name="T49" fmla="*/ 0 h 442"/>
                <a:gd name="T50" fmla="*/ 383 w 383"/>
                <a:gd name="T51" fmla="*/ 442 h 4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3" h="442">
                  <a:moveTo>
                    <a:pt x="192" y="0"/>
                  </a:moveTo>
                  <a:lnTo>
                    <a:pt x="383" y="111"/>
                  </a:lnTo>
                  <a:lnTo>
                    <a:pt x="383" y="331"/>
                  </a:lnTo>
                  <a:lnTo>
                    <a:pt x="192" y="442"/>
                  </a:lnTo>
                  <a:lnTo>
                    <a:pt x="0" y="331"/>
                  </a:lnTo>
                  <a:lnTo>
                    <a:pt x="0" y="111"/>
                  </a:lnTo>
                  <a:lnTo>
                    <a:pt x="192" y="0"/>
                  </a:lnTo>
                  <a:close/>
                  <a:moveTo>
                    <a:pt x="192" y="8"/>
                  </a:moveTo>
                  <a:lnTo>
                    <a:pt x="378" y="114"/>
                  </a:lnTo>
                  <a:lnTo>
                    <a:pt x="378" y="329"/>
                  </a:lnTo>
                  <a:lnTo>
                    <a:pt x="192" y="435"/>
                  </a:lnTo>
                  <a:lnTo>
                    <a:pt x="7" y="329"/>
                  </a:lnTo>
                  <a:lnTo>
                    <a:pt x="7" y="114"/>
                  </a:lnTo>
                  <a:lnTo>
                    <a:pt x="19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zh-CN" altLang="en-US">
                <a:solidFill>
                  <a:prstClr val="black"/>
                </a:solidFill>
                <a:ea typeface="微软雅黑" pitchFamily="34" charset="-122"/>
              </a:endParaRPr>
            </a:p>
          </p:txBody>
        </p:sp>
      </p:grpSp>
      <p:sp>
        <p:nvSpPr>
          <p:cNvPr id="13" name="TextBox 6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910938" y="2585580"/>
            <a:ext cx="1612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2000" b="1" dirty="0" smtClean="0">
                <a:solidFill>
                  <a:prstClr val="white"/>
                </a:solidFill>
                <a:ea typeface="微软雅黑" pitchFamily="34" charset="-122"/>
              </a:rPr>
              <a:t>STATISTIK </a:t>
            </a:r>
          </a:p>
          <a:p>
            <a:pPr algn="ctr" defTabSz="914400"/>
            <a:r>
              <a:rPr lang="en-US" altLang="zh-CN" sz="2000" b="1" dirty="0" smtClean="0">
                <a:solidFill>
                  <a:prstClr val="white"/>
                </a:solidFill>
                <a:ea typeface="微软雅黑" pitchFamily="34" charset="-122"/>
              </a:rPr>
              <a:t>DASAR</a:t>
            </a:r>
            <a:endParaRPr lang="zh-CN" altLang="en-US" sz="2000" b="1" dirty="0">
              <a:solidFill>
                <a:prstClr val="white"/>
              </a:solidFill>
              <a:ea typeface="微软雅黑" pitchFamily="34" charset="-122"/>
            </a:endParaRPr>
          </a:p>
        </p:txBody>
      </p:sp>
      <p:sp>
        <p:nvSpPr>
          <p:cNvPr id="14" name="TextBox 50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915360" y="4231676"/>
            <a:ext cx="16106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2000" b="1" dirty="0" smtClean="0">
                <a:solidFill>
                  <a:prstClr val="white"/>
                </a:solidFill>
                <a:ea typeface="微软雅黑" pitchFamily="34" charset="-122"/>
              </a:rPr>
              <a:t>STATISTIK</a:t>
            </a:r>
          </a:p>
          <a:p>
            <a:pPr algn="ctr" defTabSz="914400"/>
            <a:r>
              <a:rPr lang="en-US" altLang="zh-CN" sz="2000" b="1" dirty="0" smtClean="0">
                <a:solidFill>
                  <a:prstClr val="white"/>
                </a:solidFill>
                <a:ea typeface="微软雅黑" pitchFamily="34" charset="-122"/>
              </a:rPr>
              <a:t>SEKTORAL</a:t>
            </a:r>
            <a:endParaRPr lang="zh-CN" altLang="en-US" sz="2000" b="1" dirty="0">
              <a:solidFill>
                <a:prstClr val="white"/>
              </a:solidFill>
              <a:ea typeface="微软雅黑" pitchFamily="34" charset="-122"/>
            </a:endParaRPr>
          </a:p>
        </p:txBody>
      </p:sp>
      <p:sp>
        <p:nvSpPr>
          <p:cNvPr id="15" name="TextBox 5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909473" y="4231676"/>
            <a:ext cx="1612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2000" b="1" dirty="0">
                <a:solidFill>
                  <a:prstClr val="white"/>
                </a:solidFill>
                <a:ea typeface="微软雅黑" pitchFamily="34" charset="-122"/>
              </a:rPr>
              <a:t>STATISTIK </a:t>
            </a:r>
          </a:p>
          <a:p>
            <a:pPr algn="ctr" defTabSz="914400"/>
            <a:r>
              <a:rPr lang="en-US" altLang="zh-CN" sz="2000" b="1" dirty="0">
                <a:solidFill>
                  <a:prstClr val="white"/>
                </a:solidFill>
                <a:ea typeface="微软雅黑" pitchFamily="34" charset="-122"/>
              </a:rPr>
              <a:t>KHUSUS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88232" y="1851119"/>
            <a:ext cx="45176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Berdasarkan tujuan pemanfaatannya,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jenis statistik terdiri atas: 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Statistik Dasar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   </a:t>
            </a:r>
          </a:p>
          <a:p>
            <a:pPr marL="0" marR="0" lvl="0" indent="3460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-- </a:t>
            </a:r>
            <a:r>
              <a: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dikumpulkan BPS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Statistik Sektoral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</a:t>
            </a:r>
          </a:p>
          <a:p>
            <a:pPr marL="0" marR="0" lvl="0" indent="3460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</a:t>
            </a:r>
            <a:r>
              <a: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 dikumpulkan instansi 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Statistik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Khusus</a:t>
            </a:r>
            <a:r>
              <a: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   </a:t>
            </a:r>
          </a:p>
          <a:p>
            <a:pPr marL="34607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--</a:t>
            </a:r>
            <a:r>
              <a: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dikumpulkan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oleh lembaga, organisasi, perorangan, dan atau unsur masyarakat lainnya.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88232" y="1389901"/>
            <a:ext cx="311707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2100" dirty="0">
                <a:solidFill>
                  <a:prstClr val="black"/>
                </a:solidFill>
                <a:latin typeface="Franklin Gothic Medium Cond" pitchFamily="34" charset="0"/>
              </a:rPr>
              <a:t>UU No 16 </a:t>
            </a:r>
            <a:r>
              <a:rPr lang="es-ES" sz="2100" dirty="0" err="1">
                <a:solidFill>
                  <a:prstClr val="black"/>
                </a:solidFill>
                <a:latin typeface="Franklin Gothic Medium Cond" pitchFamily="34" charset="0"/>
              </a:rPr>
              <a:t>Tahun</a:t>
            </a:r>
            <a:r>
              <a:rPr lang="es-ES" sz="2100" dirty="0">
                <a:solidFill>
                  <a:prstClr val="black"/>
                </a:solidFill>
                <a:latin typeface="Franklin Gothic Medium Cond" pitchFamily="34" charset="0"/>
              </a:rPr>
              <a:t> 1997 </a:t>
            </a:r>
            <a:r>
              <a:rPr lang="es-ES" sz="2100" dirty="0" err="1">
                <a:solidFill>
                  <a:prstClr val="black"/>
                </a:solidFill>
                <a:latin typeface="Franklin Gothic Medium Cond" pitchFamily="34" charset="0"/>
              </a:rPr>
              <a:t>Pasal</a:t>
            </a:r>
            <a:r>
              <a:rPr lang="es-ES" sz="2100" dirty="0">
                <a:solidFill>
                  <a:prstClr val="black"/>
                </a:solidFill>
                <a:latin typeface="Franklin Gothic Medium Cond" pitchFamily="34" charset="0"/>
              </a:rPr>
              <a:t> 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25051" y="4677952"/>
            <a:ext cx="451764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2100" dirty="0" err="1" smtClean="0">
                <a:solidFill>
                  <a:prstClr val="black"/>
                </a:solidFill>
                <a:latin typeface="Franklin Gothic Medium Cond" pitchFamily="34" charset="0"/>
              </a:rPr>
              <a:t>Rambu-Rambu</a:t>
            </a:r>
            <a:r>
              <a:rPr lang="es-ES" sz="2100" dirty="0" smtClean="0">
                <a:solidFill>
                  <a:prstClr val="black"/>
                </a:solidFill>
                <a:latin typeface="Franklin Gothic Medium Cond" pitchFamily="34" charset="0"/>
              </a:rPr>
              <a:t> </a:t>
            </a:r>
            <a:r>
              <a:rPr lang="es-ES" sz="2100" dirty="0" err="1" smtClean="0">
                <a:solidFill>
                  <a:prstClr val="black"/>
                </a:solidFill>
                <a:latin typeface="Franklin Gothic Medium Cond" pitchFamily="34" charset="0"/>
              </a:rPr>
              <a:t>Menuju</a:t>
            </a:r>
            <a:r>
              <a:rPr lang="es-ES" sz="2100" dirty="0" smtClean="0">
                <a:solidFill>
                  <a:prstClr val="black"/>
                </a:solidFill>
                <a:latin typeface="Franklin Gothic Medium Cond" pitchFamily="34" charset="0"/>
              </a:rPr>
              <a:t> Satu Data Indonesia</a:t>
            </a:r>
            <a:endParaRPr lang="es-ES" sz="2100" dirty="0">
              <a:solidFill>
                <a:prstClr val="black"/>
              </a:solidFill>
              <a:latin typeface="Franklin Gothic Medium Cond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525045" y="5084004"/>
            <a:ext cx="666695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id-ID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Pembagian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  <a:r>
              <a:rPr kumimoji="0" lang="id-ID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 Jelas Antara Statistik Dasar, Sektoral,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d-ID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Khusus 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id-ID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Pembakuan Kondef,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d-ID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Metodologi,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d-ID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Klasifikasi 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id-ID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Mekanisme Pertukaran Data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5FE5B54-33FA-42B1-BDED-AAC16D922A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4970" b="44611"/>
          <a:stretch/>
        </p:blipFill>
        <p:spPr>
          <a:xfrm rot="10800000">
            <a:off x="30822" y="48478"/>
            <a:ext cx="2038348" cy="15187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165E25F-ACA7-46CB-A52F-2986181A25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585" y="76196"/>
            <a:ext cx="1378065" cy="133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6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178" y="283245"/>
            <a:ext cx="5264820" cy="1049235"/>
          </a:xfrm>
        </p:spPr>
        <p:txBody>
          <a:bodyPr>
            <a:normAutofit fontScale="90000"/>
          </a:bodyPr>
          <a:lstStyle/>
          <a:p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Siklus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Kegiatan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Sensus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id-ID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Survei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BPS</a:t>
            </a:r>
            <a: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d-ID" dirty="0"/>
          </a:p>
        </p:txBody>
      </p:sp>
      <p:grpSp>
        <p:nvGrpSpPr>
          <p:cNvPr id="4" name="Group 90"/>
          <p:cNvGrpSpPr>
            <a:grpSpLocks/>
          </p:cNvGrpSpPr>
          <p:nvPr/>
        </p:nvGrpSpPr>
        <p:grpSpPr bwMode="auto">
          <a:xfrm>
            <a:off x="1556482" y="1287929"/>
            <a:ext cx="6045984" cy="4662488"/>
            <a:chOff x="1071538" y="-392967"/>
            <a:chExt cx="6628200" cy="6705150"/>
          </a:xfrm>
        </p:grpSpPr>
        <p:sp>
          <p:nvSpPr>
            <p:cNvPr id="5" name="Oval 53"/>
            <p:cNvSpPr>
              <a:spLocks noChangeArrowheads="1"/>
            </p:cNvSpPr>
            <p:nvPr/>
          </p:nvSpPr>
          <p:spPr bwMode="auto">
            <a:xfrm>
              <a:off x="1511836" y="654927"/>
              <a:ext cx="5758397" cy="5657256"/>
            </a:xfrm>
            <a:prstGeom prst="ellipse">
              <a:avLst/>
            </a:prstGeom>
            <a:solidFill>
              <a:srgbClr val="A5A5A5">
                <a:lumMod val="85000"/>
              </a:srgbClr>
            </a:solidFill>
            <a:ln w="9525" algn="ctr">
              <a:solidFill>
                <a:srgbClr val="E7E6E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gency FB" panose="020B0503020202020204" pitchFamily="34" charset="0"/>
                <a:cs typeface="Arial" pitchFamily="34" charset="0"/>
              </a:endParaRPr>
            </a:p>
          </p:txBody>
        </p:sp>
        <p:sp>
          <p:nvSpPr>
            <p:cNvPr id="6" name="Oval 68"/>
            <p:cNvSpPr>
              <a:spLocks noChangeArrowheads="1"/>
            </p:cNvSpPr>
            <p:nvPr/>
          </p:nvSpPr>
          <p:spPr bwMode="gray">
            <a:xfrm>
              <a:off x="1908966" y="5218629"/>
              <a:ext cx="986353" cy="977121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gency FB" panose="020B0503020202020204" pitchFamily="34" charset="0"/>
                <a:cs typeface="Arial" pitchFamily="34" charset="0"/>
              </a:endParaRPr>
            </a:p>
          </p:txBody>
        </p:sp>
        <p:sp>
          <p:nvSpPr>
            <p:cNvPr id="7" name="Oval 73"/>
            <p:cNvSpPr>
              <a:spLocks noChangeArrowheads="1"/>
            </p:cNvSpPr>
            <p:nvPr/>
          </p:nvSpPr>
          <p:spPr bwMode="gray">
            <a:xfrm>
              <a:off x="3857929" y="225725"/>
              <a:ext cx="1064051" cy="990819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8" name="Group 77"/>
            <p:cNvGrpSpPr>
              <a:grpSpLocks/>
            </p:cNvGrpSpPr>
            <p:nvPr/>
          </p:nvGrpSpPr>
          <p:grpSpPr bwMode="auto">
            <a:xfrm>
              <a:off x="5500694" y="571480"/>
              <a:ext cx="939015" cy="888489"/>
              <a:chOff x="2016" y="1920"/>
              <a:chExt cx="1680" cy="1680"/>
            </a:xfrm>
          </p:grpSpPr>
          <p:sp>
            <p:nvSpPr>
              <p:cNvPr id="37" name="Oval 78"/>
              <p:cNvSpPr>
                <a:spLocks noChangeArrowheads="1"/>
              </p:cNvSpPr>
              <p:nvPr/>
            </p:nvSpPr>
            <p:spPr bwMode="gray">
              <a:xfrm>
                <a:off x="2015" y="1918"/>
                <a:ext cx="1680" cy="1684"/>
              </a:xfrm>
              <a:prstGeom prst="ellipse">
                <a:avLst/>
              </a:prstGeom>
              <a:gradFill rotWithShape="1">
                <a:gsLst>
                  <a:gs pos="0">
                    <a:srgbClr val="E7E6E6"/>
                  </a:gs>
                  <a:gs pos="100000">
                    <a:srgbClr val="E7E6E6">
                      <a:gamma/>
                      <a:shade val="45490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1D528D"/>
                  </a:solidFill>
                  <a:effectLst/>
                  <a:uLnTx/>
                  <a:uFillTx/>
                  <a:latin typeface="Agency FB" panose="020B0503020202020204" pitchFamily="34" charset="0"/>
                  <a:cs typeface="Arial" pitchFamily="34" charset="0"/>
                </a:endParaRPr>
              </a:p>
            </p:txBody>
          </p:sp>
          <p:sp>
            <p:nvSpPr>
              <p:cNvPr id="38" name="Freeform 7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456 w 1321"/>
                  <a:gd name="T1" fmla="*/ 4 h 712"/>
                  <a:gd name="T2" fmla="*/ 460 w 1321"/>
                  <a:gd name="T3" fmla="*/ 4 h 712"/>
                  <a:gd name="T4" fmla="*/ 462 w 1321"/>
                  <a:gd name="T5" fmla="*/ 4 h 712"/>
                  <a:gd name="T6" fmla="*/ 459 w 1321"/>
                  <a:gd name="T7" fmla="*/ 4 h 712"/>
                  <a:gd name="T8" fmla="*/ 454 w 1321"/>
                  <a:gd name="T9" fmla="*/ 4 h 712"/>
                  <a:gd name="T10" fmla="*/ 444 w 1321"/>
                  <a:gd name="T11" fmla="*/ 4 h 712"/>
                  <a:gd name="T12" fmla="*/ 433 w 1321"/>
                  <a:gd name="T13" fmla="*/ 4 h 712"/>
                  <a:gd name="T14" fmla="*/ 417 w 1321"/>
                  <a:gd name="T15" fmla="*/ 4 h 712"/>
                  <a:gd name="T16" fmla="*/ 401 w 1321"/>
                  <a:gd name="T17" fmla="*/ 4 h 712"/>
                  <a:gd name="T18" fmla="*/ 382 w 1321"/>
                  <a:gd name="T19" fmla="*/ 4 h 712"/>
                  <a:gd name="T20" fmla="*/ 361 w 1321"/>
                  <a:gd name="T21" fmla="*/ 4 h 712"/>
                  <a:gd name="T22" fmla="*/ 337 w 1321"/>
                  <a:gd name="T23" fmla="*/ 4 h 712"/>
                  <a:gd name="T24" fmla="*/ 313 w 1321"/>
                  <a:gd name="T25" fmla="*/ 4 h 712"/>
                  <a:gd name="T26" fmla="*/ 288 w 1321"/>
                  <a:gd name="T27" fmla="*/ 4 h 712"/>
                  <a:gd name="T28" fmla="*/ 279 w 1321"/>
                  <a:gd name="T29" fmla="*/ 4 h 712"/>
                  <a:gd name="T30" fmla="*/ 167 w 1321"/>
                  <a:gd name="T31" fmla="*/ 4 h 712"/>
                  <a:gd name="T32" fmla="*/ 166 w 1321"/>
                  <a:gd name="T33" fmla="*/ 4 h 712"/>
                  <a:gd name="T34" fmla="*/ 143 w 1321"/>
                  <a:gd name="T35" fmla="*/ 4 h 712"/>
                  <a:gd name="T36" fmla="*/ 122 w 1321"/>
                  <a:gd name="T37" fmla="*/ 4 h 712"/>
                  <a:gd name="T38" fmla="*/ 104 w 1321"/>
                  <a:gd name="T39" fmla="*/ 4 h 712"/>
                  <a:gd name="T40" fmla="*/ 82 w 1321"/>
                  <a:gd name="T41" fmla="*/ 4 h 712"/>
                  <a:gd name="T42" fmla="*/ 68 w 1321"/>
                  <a:gd name="T43" fmla="*/ 4 h 712"/>
                  <a:gd name="T44" fmla="*/ 53 w 1321"/>
                  <a:gd name="T45" fmla="*/ 4 h 712"/>
                  <a:gd name="T46" fmla="*/ 35 w 1321"/>
                  <a:gd name="T47" fmla="*/ 4 h 712"/>
                  <a:gd name="T48" fmla="*/ 26 w 1321"/>
                  <a:gd name="T49" fmla="*/ 4 h 712"/>
                  <a:gd name="T50" fmla="*/ 26 w 1321"/>
                  <a:gd name="T51" fmla="*/ 4 h 712"/>
                  <a:gd name="T52" fmla="*/ 18 w 1321"/>
                  <a:gd name="T53" fmla="*/ 4 h 712"/>
                  <a:gd name="T54" fmla="*/ 6 w 1321"/>
                  <a:gd name="T55" fmla="*/ 4 h 712"/>
                  <a:gd name="T56" fmla="*/ 0 w 1321"/>
                  <a:gd name="T57" fmla="*/ 4 h 712"/>
                  <a:gd name="T58" fmla="*/ 0 w 1321"/>
                  <a:gd name="T59" fmla="*/ 4 h 712"/>
                  <a:gd name="T60" fmla="*/ 4 w 1321"/>
                  <a:gd name="T61" fmla="*/ 4 h 712"/>
                  <a:gd name="T62" fmla="*/ 16 w 1321"/>
                  <a:gd name="T63" fmla="*/ 4 h 712"/>
                  <a:gd name="T64" fmla="*/ 26 w 1321"/>
                  <a:gd name="T65" fmla="*/ 4 h 712"/>
                  <a:gd name="T66" fmla="*/ 31 w 1321"/>
                  <a:gd name="T67" fmla="*/ 4 h 712"/>
                  <a:gd name="T68" fmla="*/ 55 w 1321"/>
                  <a:gd name="T69" fmla="*/ 4 h 712"/>
                  <a:gd name="T70" fmla="*/ 72 w 1321"/>
                  <a:gd name="T71" fmla="*/ 4 h 712"/>
                  <a:gd name="T72" fmla="*/ 96 w 1321"/>
                  <a:gd name="T73" fmla="*/ 4 h 712"/>
                  <a:gd name="T74" fmla="*/ 120 w 1321"/>
                  <a:gd name="T75" fmla="*/ 4 h 712"/>
                  <a:gd name="T76" fmla="*/ 145 w 1321"/>
                  <a:gd name="T77" fmla="*/ 4 h 712"/>
                  <a:gd name="T78" fmla="*/ 174 w 1321"/>
                  <a:gd name="T79" fmla="*/ 4 h 712"/>
                  <a:gd name="T80" fmla="*/ 204 w 1321"/>
                  <a:gd name="T81" fmla="*/ 4 h 712"/>
                  <a:gd name="T82" fmla="*/ 233 w 1321"/>
                  <a:gd name="T83" fmla="*/ 0 h 712"/>
                  <a:gd name="T84" fmla="*/ 233 w 1321"/>
                  <a:gd name="T85" fmla="*/ 0 h 712"/>
                  <a:gd name="T86" fmla="*/ 266 w 1321"/>
                  <a:gd name="T87" fmla="*/ 4 h 712"/>
                  <a:gd name="T88" fmla="*/ 295 w 1321"/>
                  <a:gd name="T89" fmla="*/ 4 h 712"/>
                  <a:gd name="T90" fmla="*/ 325 w 1321"/>
                  <a:gd name="T91" fmla="*/ 4 h 712"/>
                  <a:gd name="T92" fmla="*/ 354 w 1321"/>
                  <a:gd name="T93" fmla="*/ 4 h 712"/>
                  <a:gd name="T94" fmla="*/ 379 w 1321"/>
                  <a:gd name="T95" fmla="*/ 4 h 712"/>
                  <a:gd name="T96" fmla="*/ 401 w 1321"/>
                  <a:gd name="T97" fmla="*/ 4 h 712"/>
                  <a:gd name="T98" fmla="*/ 423 w 1321"/>
                  <a:gd name="T99" fmla="*/ 4 h 712"/>
                  <a:gd name="T100" fmla="*/ 440 w 1321"/>
                  <a:gd name="T101" fmla="*/ 4 h 712"/>
                  <a:gd name="T102" fmla="*/ 456 w 1321"/>
                  <a:gd name="T103" fmla="*/ 4 h 712"/>
                  <a:gd name="T104" fmla="*/ 456 w 1321"/>
                  <a:gd name="T105" fmla="*/ 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7E6E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1D528D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sp>
          <p:nvSpPr>
            <p:cNvPr id="9" name="Text Box 97"/>
            <p:cNvSpPr txBox="1">
              <a:spLocks noChangeArrowheads="1"/>
            </p:cNvSpPr>
            <p:nvPr/>
          </p:nvSpPr>
          <p:spPr bwMode="auto">
            <a:xfrm>
              <a:off x="2921219" y="-392967"/>
              <a:ext cx="3113688" cy="66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1D528D"/>
                  </a:solidFill>
                  <a:effectLst/>
                  <a:uLnTx/>
                  <a:uFillTx/>
                  <a:latin typeface="Agency FB" pitchFamily="34" charset="0"/>
                  <a:cs typeface="Arial" pitchFamily="34" charset="0"/>
                </a:rPr>
                <a:t>Sensus Penduduk</a:t>
              </a:r>
            </a:p>
          </p:txBody>
        </p:sp>
        <p:sp>
          <p:nvSpPr>
            <p:cNvPr id="10" name="Text Box 62"/>
            <p:cNvSpPr txBox="1">
              <a:spLocks noChangeArrowheads="1"/>
            </p:cNvSpPr>
            <p:nvPr/>
          </p:nvSpPr>
          <p:spPr bwMode="gray">
            <a:xfrm>
              <a:off x="4203510" y="344440"/>
              <a:ext cx="359928" cy="752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gency FB" panose="020B0503020202020204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11" name="Oval 68"/>
            <p:cNvSpPr>
              <a:spLocks noChangeArrowheads="1"/>
            </p:cNvSpPr>
            <p:nvPr/>
          </p:nvSpPr>
          <p:spPr bwMode="gray">
            <a:xfrm>
              <a:off x="6713385" y="3570308"/>
              <a:ext cx="986353" cy="981687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2" name="Group 77"/>
            <p:cNvGrpSpPr>
              <a:grpSpLocks/>
            </p:cNvGrpSpPr>
            <p:nvPr/>
          </p:nvGrpSpPr>
          <p:grpSpPr bwMode="auto">
            <a:xfrm>
              <a:off x="6572264" y="2143116"/>
              <a:ext cx="939015" cy="888489"/>
              <a:chOff x="2016" y="1920"/>
              <a:chExt cx="1680" cy="1680"/>
            </a:xfrm>
          </p:grpSpPr>
          <p:sp>
            <p:nvSpPr>
              <p:cNvPr id="35" name="Oval 78"/>
              <p:cNvSpPr>
                <a:spLocks noChangeArrowheads="1"/>
              </p:cNvSpPr>
              <p:nvPr/>
            </p:nvSpPr>
            <p:spPr bwMode="gray">
              <a:xfrm>
                <a:off x="2010" y="1916"/>
                <a:ext cx="1695" cy="1684"/>
              </a:xfrm>
              <a:prstGeom prst="ellipse">
                <a:avLst/>
              </a:prstGeom>
              <a:gradFill rotWithShape="1">
                <a:gsLst>
                  <a:gs pos="0">
                    <a:srgbClr val="E7E6E6"/>
                  </a:gs>
                  <a:gs pos="100000">
                    <a:srgbClr val="E7E6E6">
                      <a:gamma/>
                      <a:shade val="45490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1D528D"/>
                  </a:solidFill>
                  <a:effectLst/>
                  <a:uLnTx/>
                  <a:uFillTx/>
                  <a:latin typeface="Agency FB" panose="020B0503020202020204" pitchFamily="34" charset="0"/>
                  <a:cs typeface="Arial" pitchFamily="34" charset="0"/>
                </a:endParaRPr>
              </a:p>
            </p:txBody>
          </p:sp>
          <p:sp>
            <p:nvSpPr>
              <p:cNvPr id="36" name="Freeform 7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456 w 1321"/>
                  <a:gd name="T1" fmla="*/ 4 h 712"/>
                  <a:gd name="T2" fmla="*/ 460 w 1321"/>
                  <a:gd name="T3" fmla="*/ 4 h 712"/>
                  <a:gd name="T4" fmla="*/ 462 w 1321"/>
                  <a:gd name="T5" fmla="*/ 4 h 712"/>
                  <a:gd name="T6" fmla="*/ 459 w 1321"/>
                  <a:gd name="T7" fmla="*/ 4 h 712"/>
                  <a:gd name="T8" fmla="*/ 454 w 1321"/>
                  <a:gd name="T9" fmla="*/ 4 h 712"/>
                  <a:gd name="T10" fmla="*/ 444 w 1321"/>
                  <a:gd name="T11" fmla="*/ 4 h 712"/>
                  <a:gd name="T12" fmla="*/ 433 w 1321"/>
                  <a:gd name="T13" fmla="*/ 4 h 712"/>
                  <a:gd name="T14" fmla="*/ 417 w 1321"/>
                  <a:gd name="T15" fmla="*/ 4 h 712"/>
                  <a:gd name="T16" fmla="*/ 401 w 1321"/>
                  <a:gd name="T17" fmla="*/ 4 h 712"/>
                  <a:gd name="T18" fmla="*/ 382 w 1321"/>
                  <a:gd name="T19" fmla="*/ 4 h 712"/>
                  <a:gd name="T20" fmla="*/ 361 w 1321"/>
                  <a:gd name="T21" fmla="*/ 4 h 712"/>
                  <a:gd name="T22" fmla="*/ 337 w 1321"/>
                  <a:gd name="T23" fmla="*/ 4 h 712"/>
                  <a:gd name="T24" fmla="*/ 313 w 1321"/>
                  <a:gd name="T25" fmla="*/ 4 h 712"/>
                  <a:gd name="T26" fmla="*/ 288 w 1321"/>
                  <a:gd name="T27" fmla="*/ 4 h 712"/>
                  <a:gd name="T28" fmla="*/ 279 w 1321"/>
                  <a:gd name="T29" fmla="*/ 4 h 712"/>
                  <a:gd name="T30" fmla="*/ 167 w 1321"/>
                  <a:gd name="T31" fmla="*/ 4 h 712"/>
                  <a:gd name="T32" fmla="*/ 166 w 1321"/>
                  <a:gd name="T33" fmla="*/ 4 h 712"/>
                  <a:gd name="T34" fmla="*/ 143 w 1321"/>
                  <a:gd name="T35" fmla="*/ 4 h 712"/>
                  <a:gd name="T36" fmla="*/ 122 w 1321"/>
                  <a:gd name="T37" fmla="*/ 4 h 712"/>
                  <a:gd name="T38" fmla="*/ 104 w 1321"/>
                  <a:gd name="T39" fmla="*/ 4 h 712"/>
                  <a:gd name="T40" fmla="*/ 82 w 1321"/>
                  <a:gd name="T41" fmla="*/ 4 h 712"/>
                  <a:gd name="T42" fmla="*/ 68 w 1321"/>
                  <a:gd name="T43" fmla="*/ 4 h 712"/>
                  <a:gd name="T44" fmla="*/ 53 w 1321"/>
                  <a:gd name="T45" fmla="*/ 4 h 712"/>
                  <a:gd name="T46" fmla="*/ 35 w 1321"/>
                  <a:gd name="T47" fmla="*/ 4 h 712"/>
                  <a:gd name="T48" fmla="*/ 26 w 1321"/>
                  <a:gd name="T49" fmla="*/ 4 h 712"/>
                  <a:gd name="T50" fmla="*/ 26 w 1321"/>
                  <a:gd name="T51" fmla="*/ 4 h 712"/>
                  <a:gd name="T52" fmla="*/ 18 w 1321"/>
                  <a:gd name="T53" fmla="*/ 4 h 712"/>
                  <a:gd name="T54" fmla="*/ 6 w 1321"/>
                  <a:gd name="T55" fmla="*/ 4 h 712"/>
                  <a:gd name="T56" fmla="*/ 0 w 1321"/>
                  <a:gd name="T57" fmla="*/ 4 h 712"/>
                  <a:gd name="T58" fmla="*/ 0 w 1321"/>
                  <a:gd name="T59" fmla="*/ 4 h 712"/>
                  <a:gd name="T60" fmla="*/ 4 w 1321"/>
                  <a:gd name="T61" fmla="*/ 4 h 712"/>
                  <a:gd name="T62" fmla="*/ 16 w 1321"/>
                  <a:gd name="T63" fmla="*/ 4 h 712"/>
                  <a:gd name="T64" fmla="*/ 26 w 1321"/>
                  <a:gd name="T65" fmla="*/ 4 h 712"/>
                  <a:gd name="T66" fmla="*/ 31 w 1321"/>
                  <a:gd name="T67" fmla="*/ 4 h 712"/>
                  <a:gd name="T68" fmla="*/ 55 w 1321"/>
                  <a:gd name="T69" fmla="*/ 4 h 712"/>
                  <a:gd name="T70" fmla="*/ 72 w 1321"/>
                  <a:gd name="T71" fmla="*/ 4 h 712"/>
                  <a:gd name="T72" fmla="*/ 96 w 1321"/>
                  <a:gd name="T73" fmla="*/ 4 h 712"/>
                  <a:gd name="T74" fmla="*/ 120 w 1321"/>
                  <a:gd name="T75" fmla="*/ 4 h 712"/>
                  <a:gd name="T76" fmla="*/ 145 w 1321"/>
                  <a:gd name="T77" fmla="*/ 4 h 712"/>
                  <a:gd name="T78" fmla="*/ 174 w 1321"/>
                  <a:gd name="T79" fmla="*/ 4 h 712"/>
                  <a:gd name="T80" fmla="*/ 204 w 1321"/>
                  <a:gd name="T81" fmla="*/ 4 h 712"/>
                  <a:gd name="T82" fmla="*/ 233 w 1321"/>
                  <a:gd name="T83" fmla="*/ 0 h 712"/>
                  <a:gd name="T84" fmla="*/ 233 w 1321"/>
                  <a:gd name="T85" fmla="*/ 0 h 712"/>
                  <a:gd name="T86" fmla="*/ 266 w 1321"/>
                  <a:gd name="T87" fmla="*/ 4 h 712"/>
                  <a:gd name="T88" fmla="*/ 295 w 1321"/>
                  <a:gd name="T89" fmla="*/ 4 h 712"/>
                  <a:gd name="T90" fmla="*/ 325 w 1321"/>
                  <a:gd name="T91" fmla="*/ 4 h 712"/>
                  <a:gd name="T92" fmla="*/ 354 w 1321"/>
                  <a:gd name="T93" fmla="*/ 4 h 712"/>
                  <a:gd name="T94" fmla="*/ 379 w 1321"/>
                  <a:gd name="T95" fmla="*/ 4 h 712"/>
                  <a:gd name="T96" fmla="*/ 401 w 1321"/>
                  <a:gd name="T97" fmla="*/ 4 h 712"/>
                  <a:gd name="T98" fmla="*/ 423 w 1321"/>
                  <a:gd name="T99" fmla="*/ 4 h 712"/>
                  <a:gd name="T100" fmla="*/ 440 w 1321"/>
                  <a:gd name="T101" fmla="*/ 4 h 712"/>
                  <a:gd name="T102" fmla="*/ 456 w 1321"/>
                  <a:gd name="T103" fmla="*/ 4 h 712"/>
                  <a:gd name="T104" fmla="*/ 456 w 1321"/>
                  <a:gd name="T105" fmla="*/ 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7E6E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1D528D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13" name="Group 77"/>
            <p:cNvGrpSpPr>
              <a:grpSpLocks/>
            </p:cNvGrpSpPr>
            <p:nvPr/>
          </p:nvGrpSpPr>
          <p:grpSpPr bwMode="auto">
            <a:xfrm>
              <a:off x="5929322" y="5072074"/>
              <a:ext cx="939015" cy="888489"/>
              <a:chOff x="2016" y="1920"/>
              <a:chExt cx="1680" cy="1680"/>
            </a:xfrm>
          </p:grpSpPr>
          <p:sp>
            <p:nvSpPr>
              <p:cNvPr id="33" name="Oval 78"/>
              <p:cNvSpPr>
                <a:spLocks noChangeArrowheads="1"/>
              </p:cNvSpPr>
              <p:nvPr/>
            </p:nvSpPr>
            <p:spPr bwMode="gray">
              <a:xfrm>
                <a:off x="2009" y="1921"/>
                <a:ext cx="1695" cy="1679"/>
              </a:xfrm>
              <a:prstGeom prst="ellipse">
                <a:avLst/>
              </a:prstGeom>
              <a:gradFill rotWithShape="1">
                <a:gsLst>
                  <a:gs pos="0">
                    <a:srgbClr val="E7E6E6"/>
                  </a:gs>
                  <a:gs pos="100000">
                    <a:srgbClr val="E7E6E6">
                      <a:gamma/>
                      <a:shade val="45490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1D528D"/>
                  </a:solidFill>
                  <a:effectLst/>
                  <a:uLnTx/>
                  <a:uFillTx/>
                  <a:latin typeface="Agency FB" panose="020B0503020202020204" pitchFamily="34" charset="0"/>
                  <a:cs typeface="Arial" pitchFamily="34" charset="0"/>
                </a:endParaRPr>
              </a:p>
            </p:txBody>
          </p:sp>
          <p:sp>
            <p:nvSpPr>
              <p:cNvPr id="34" name="Freeform 7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456 w 1321"/>
                  <a:gd name="T1" fmla="*/ 4 h 712"/>
                  <a:gd name="T2" fmla="*/ 460 w 1321"/>
                  <a:gd name="T3" fmla="*/ 4 h 712"/>
                  <a:gd name="T4" fmla="*/ 462 w 1321"/>
                  <a:gd name="T5" fmla="*/ 4 h 712"/>
                  <a:gd name="T6" fmla="*/ 459 w 1321"/>
                  <a:gd name="T7" fmla="*/ 4 h 712"/>
                  <a:gd name="T8" fmla="*/ 454 w 1321"/>
                  <a:gd name="T9" fmla="*/ 4 h 712"/>
                  <a:gd name="T10" fmla="*/ 444 w 1321"/>
                  <a:gd name="T11" fmla="*/ 4 h 712"/>
                  <a:gd name="T12" fmla="*/ 433 w 1321"/>
                  <a:gd name="T13" fmla="*/ 4 h 712"/>
                  <a:gd name="T14" fmla="*/ 417 w 1321"/>
                  <a:gd name="T15" fmla="*/ 4 h 712"/>
                  <a:gd name="T16" fmla="*/ 401 w 1321"/>
                  <a:gd name="T17" fmla="*/ 4 h 712"/>
                  <a:gd name="T18" fmla="*/ 382 w 1321"/>
                  <a:gd name="T19" fmla="*/ 4 h 712"/>
                  <a:gd name="T20" fmla="*/ 361 w 1321"/>
                  <a:gd name="T21" fmla="*/ 4 h 712"/>
                  <a:gd name="T22" fmla="*/ 337 w 1321"/>
                  <a:gd name="T23" fmla="*/ 4 h 712"/>
                  <a:gd name="T24" fmla="*/ 313 w 1321"/>
                  <a:gd name="T25" fmla="*/ 4 h 712"/>
                  <a:gd name="T26" fmla="*/ 288 w 1321"/>
                  <a:gd name="T27" fmla="*/ 4 h 712"/>
                  <a:gd name="T28" fmla="*/ 279 w 1321"/>
                  <a:gd name="T29" fmla="*/ 4 h 712"/>
                  <a:gd name="T30" fmla="*/ 167 w 1321"/>
                  <a:gd name="T31" fmla="*/ 4 h 712"/>
                  <a:gd name="T32" fmla="*/ 166 w 1321"/>
                  <a:gd name="T33" fmla="*/ 4 h 712"/>
                  <a:gd name="T34" fmla="*/ 143 w 1321"/>
                  <a:gd name="T35" fmla="*/ 4 h 712"/>
                  <a:gd name="T36" fmla="*/ 122 w 1321"/>
                  <a:gd name="T37" fmla="*/ 4 h 712"/>
                  <a:gd name="T38" fmla="*/ 104 w 1321"/>
                  <a:gd name="T39" fmla="*/ 4 h 712"/>
                  <a:gd name="T40" fmla="*/ 82 w 1321"/>
                  <a:gd name="T41" fmla="*/ 4 h 712"/>
                  <a:gd name="T42" fmla="*/ 68 w 1321"/>
                  <a:gd name="T43" fmla="*/ 4 h 712"/>
                  <a:gd name="T44" fmla="*/ 53 w 1321"/>
                  <a:gd name="T45" fmla="*/ 4 h 712"/>
                  <a:gd name="T46" fmla="*/ 35 w 1321"/>
                  <a:gd name="T47" fmla="*/ 4 h 712"/>
                  <a:gd name="T48" fmla="*/ 26 w 1321"/>
                  <a:gd name="T49" fmla="*/ 4 h 712"/>
                  <a:gd name="T50" fmla="*/ 26 w 1321"/>
                  <a:gd name="T51" fmla="*/ 4 h 712"/>
                  <a:gd name="T52" fmla="*/ 18 w 1321"/>
                  <a:gd name="T53" fmla="*/ 4 h 712"/>
                  <a:gd name="T54" fmla="*/ 6 w 1321"/>
                  <a:gd name="T55" fmla="*/ 4 h 712"/>
                  <a:gd name="T56" fmla="*/ 0 w 1321"/>
                  <a:gd name="T57" fmla="*/ 4 h 712"/>
                  <a:gd name="T58" fmla="*/ 0 w 1321"/>
                  <a:gd name="T59" fmla="*/ 4 h 712"/>
                  <a:gd name="T60" fmla="*/ 4 w 1321"/>
                  <a:gd name="T61" fmla="*/ 4 h 712"/>
                  <a:gd name="T62" fmla="*/ 16 w 1321"/>
                  <a:gd name="T63" fmla="*/ 4 h 712"/>
                  <a:gd name="T64" fmla="*/ 26 w 1321"/>
                  <a:gd name="T65" fmla="*/ 4 h 712"/>
                  <a:gd name="T66" fmla="*/ 31 w 1321"/>
                  <a:gd name="T67" fmla="*/ 4 h 712"/>
                  <a:gd name="T68" fmla="*/ 55 w 1321"/>
                  <a:gd name="T69" fmla="*/ 4 h 712"/>
                  <a:gd name="T70" fmla="*/ 72 w 1321"/>
                  <a:gd name="T71" fmla="*/ 4 h 712"/>
                  <a:gd name="T72" fmla="*/ 96 w 1321"/>
                  <a:gd name="T73" fmla="*/ 4 h 712"/>
                  <a:gd name="T74" fmla="*/ 120 w 1321"/>
                  <a:gd name="T75" fmla="*/ 4 h 712"/>
                  <a:gd name="T76" fmla="*/ 145 w 1321"/>
                  <a:gd name="T77" fmla="*/ 4 h 712"/>
                  <a:gd name="T78" fmla="*/ 174 w 1321"/>
                  <a:gd name="T79" fmla="*/ 4 h 712"/>
                  <a:gd name="T80" fmla="*/ 204 w 1321"/>
                  <a:gd name="T81" fmla="*/ 4 h 712"/>
                  <a:gd name="T82" fmla="*/ 233 w 1321"/>
                  <a:gd name="T83" fmla="*/ 0 h 712"/>
                  <a:gd name="T84" fmla="*/ 233 w 1321"/>
                  <a:gd name="T85" fmla="*/ 0 h 712"/>
                  <a:gd name="T86" fmla="*/ 266 w 1321"/>
                  <a:gd name="T87" fmla="*/ 4 h 712"/>
                  <a:gd name="T88" fmla="*/ 295 w 1321"/>
                  <a:gd name="T89" fmla="*/ 4 h 712"/>
                  <a:gd name="T90" fmla="*/ 325 w 1321"/>
                  <a:gd name="T91" fmla="*/ 4 h 712"/>
                  <a:gd name="T92" fmla="*/ 354 w 1321"/>
                  <a:gd name="T93" fmla="*/ 4 h 712"/>
                  <a:gd name="T94" fmla="*/ 379 w 1321"/>
                  <a:gd name="T95" fmla="*/ 4 h 712"/>
                  <a:gd name="T96" fmla="*/ 401 w 1321"/>
                  <a:gd name="T97" fmla="*/ 4 h 712"/>
                  <a:gd name="T98" fmla="*/ 423 w 1321"/>
                  <a:gd name="T99" fmla="*/ 4 h 712"/>
                  <a:gd name="T100" fmla="*/ 440 w 1321"/>
                  <a:gd name="T101" fmla="*/ 4 h 712"/>
                  <a:gd name="T102" fmla="*/ 456 w 1321"/>
                  <a:gd name="T103" fmla="*/ 4 h 712"/>
                  <a:gd name="T104" fmla="*/ 456 w 1321"/>
                  <a:gd name="T105" fmla="*/ 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7E6E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1D528D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14" name="Group 77"/>
            <p:cNvGrpSpPr>
              <a:grpSpLocks/>
            </p:cNvGrpSpPr>
            <p:nvPr/>
          </p:nvGrpSpPr>
          <p:grpSpPr bwMode="auto">
            <a:xfrm>
              <a:off x="1071538" y="3714752"/>
              <a:ext cx="939015" cy="888489"/>
              <a:chOff x="2016" y="1920"/>
              <a:chExt cx="1680" cy="1680"/>
            </a:xfrm>
          </p:grpSpPr>
          <p:sp>
            <p:nvSpPr>
              <p:cNvPr id="31" name="Oval 78"/>
              <p:cNvSpPr>
                <a:spLocks noChangeArrowheads="1"/>
              </p:cNvSpPr>
              <p:nvPr/>
            </p:nvSpPr>
            <p:spPr bwMode="gray">
              <a:xfrm>
                <a:off x="2016" y="1919"/>
                <a:ext cx="1680" cy="1679"/>
              </a:xfrm>
              <a:prstGeom prst="ellipse">
                <a:avLst/>
              </a:prstGeom>
              <a:gradFill rotWithShape="1">
                <a:gsLst>
                  <a:gs pos="0">
                    <a:srgbClr val="E7E6E6"/>
                  </a:gs>
                  <a:gs pos="100000">
                    <a:srgbClr val="E7E6E6">
                      <a:gamma/>
                      <a:shade val="45490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1D528D"/>
                  </a:solidFill>
                  <a:effectLst/>
                  <a:uLnTx/>
                  <a:uFillTx/>
                  <a:latin typeface="Agency FB" panose="020B0503020202020204" pitchFamily="34" charset="0"/>
                  <a:cs typeface="Arial" pitchFamily="34" charset="0"/>
                </a:endParaRPr>
              </a:p>
            </p:txBody>
          </p:sp>
          <p:sp>
            <p:nvSpPr>
              <p:cNvPr id="32" name="Freeform 7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456 w 1321"/>
                  <a:gd name="T1" fmla="*/ 4 h 712"/>
                  <a:gd name="T2" fmla="*/ 460 w 1321"/>
                  <a:gd name="T3" fmla="*/ 4 h 712"/>
                  <a:gd name="T4" fmla="*/ 462 w 1321"/>
                  <a:gd name="T5" fmla="*/ 4 h 712"/>
                  <a:gd name="T6" fmla="*/ 459 w 1321"/>
                  <a:gd name="T7" fmla="*/ 4 h 712"/>
                  <a:gd name="T8" fmla="*/ 454 w 1321"/>
                  <a:gd name="T9" fmla="*/ 4 h 712"/>
                  <a:gd name="T10" fmla="*/ 444 w 1321"/>
                  <a:gd name="T11" fmla="*/ 4 h 712"/>
                  <a:gd name="T12" fmla="*/ 433 w 1321"/>
                  <a:gd name="T13" fmla="*/ 4 h 712"/>
                  <a:gd name="T14" fmla="*/ 417 w 1321"/>
                  <a:gd name="T15" fmla="*/ 4 h 712"/>
                  <a:gd name="T16" fmla="*/ 401 w 1321"/>
                  <a:gd name="T17" fmla="*/ 4 h 712"/>
                  <a:gd name="T18" fmla="*/ 382 w 1321"/>
                  <a:gd name="T19" fmla="*/ 4 h 712"/>
                  <a:gd name="T20" fmla="*/ 361 w 1321"/>
                  <a:gd name="T21" fmla="*/ 4 h 712"/>
                  <a:gd name="T22" fmla="*/ 337 w 1321"/>
                  <a:gd name="T23" fmla="*/ 4 h 712"/>
                  <a:gd name="T24" fmla="*/ 313 w 1321"/>
                  <a:gd name="T25" fmla="*/ 4 h 712"/>
                  <a:gd name="T26" fmla="*/ 288 w 1321"/>
                  <a:gd name="T27" fmla="*/ 4 h 712"/>
                  <a:gd name="T28" fmla="*/ 279 w 1321"/>
                  <a:gd name="T29" fmla="*/ 4 h 712"/>
                  <a:gd name="T30" fmla="*/ 167 w 1321"/>
                  <a:gd name="T31" fmla="*/ 4 h 712"/>
                  <a:gd name="T32" fmla="*/ 166 w 1321"/>
                  <a:gd name="T33" fmla="*/ 4 h 712"/>
                  <a:gd name="T34" fmla="*/ 143 w 1321"/>
                  <a:gd name="T35" fmla="*/ 4 h 712"/>
                  <a:gd name="T36" fmla="*/ 122 w 1321"/>
                  <a:gd name="T37" fmla="*/ 4 h 712"/>
                  <a:gd name="T38" fmla="*/ 104 w 1321"/>
                  <a:gd name="T39" fmla="*/ 4 h 712"/>
                  <a:gd name="T40" fmla="*/ 82 w 1321"/>
                  <a:gd name="T41" fmla="*/ 4 h 712"/>
                  <a:gd name="T42" fmla="*/ 68 w 1321"/>
                  <a:gd name="T43" fmla="*/ 4 h 712"/>
                  <a:gd name="T44" fmla="*/ 53 w 1321"/>
                  <a:gd name="T45" fmla="*/ 4 h 712"/>
                  <a:gd name="T46" fmla="*/ 35 w 1321"/>
                  <a:gd name="T47" fmla="*/ 4 h 712"/>
                  <a:gd name="T48" fmla="*/ 26 w 1321"/>
                  <a:gd name="T49" fmla="*/ 4 h 712"/>
                  <a:gd name="T50" fmla="*/ 26 w 1321"/>
                  <a:gd name="T51" fmla="*/ 4 h 712"/>
                  <a:gd name="T52" fmla="*/ 18 w 1321"/>
                  <a:gd name="T53" fmla="*/ 4 h 712"/>
                  <a:gd name="T54" fmla="*/ 6 w 1321"/>
                  <a:gd name="T55" fmla="*/ 4 h 712"/>
                  <a:gd name="T56" fmla="*/ 0 w 1321"/>
                  <a:gd name="T57" fmla="*/ 4 h 712"/>
                  <a:gd name="T58" fmla="*/ 0 w 1321"/>
                  <a:gd name="T59" fmla="*/ 4 h 712"/>
                  <a:gd name="T60" fmla="*/ 4 w 1321"/>
                  <a:gd name="T61" fmla="*/ 4 h 712"/>
                  <a:gd name="T62" fmla="*/ 16 w 1321"/>
                  <a:gd name="T63" fmla="*/ 4 h 712"/>
                  <a:gd name="T64" fmla="*/ 26 w 1321"/>
                  <a:gd name="T65" fmla="*/ 4 h 712"/>
                  <a:gd name="T66" fmla="*/ 31 w 1321"/>
                  <a:gd name="T67" fmla="*/ 4 h 712"/>
                  <a:gd name="T68" fmla="*/ 55 w 1321"/>
                  <a:gd name="T69" fmla="*/ 4 h 712"/>
                  <a:gd name="T70" fmla="*/ 72 w 1321"/>
                  <a:gd name="T71" fmla="*/ 4 h 712"/>
                  <a:gd name="T72" fmla="*/ 96 w 1321"/>
                  <a:gd name="T73" fmla="*/ 4 h 712"/>
                  <a:gd name="T74" fmla="*/ 120 w 1321"/>
                  <a:gd name="T75" fmla="*/ 4 h 712"/>
                  <a:gd name="T76" fmla="*/ 145 w 1321"/>
                  <a:gd name="T77" fmla="*/ 4 h 712"/>
                  <a:gd name="T78" fmla="*/ 174 w 1321"/>
                  <a:gd name="T79" fmla="*/ 4 h 712"/>
                  <a:gd name="T80" fmla="*/ 204 w 1321"/>
                  <a:gd name="T81" fmla="*/ 4 h 712"/>
                  <a:gd name="T82" fmla="*/ 233 w 1321"/>
                  <a:gd name="T83" fmla="*/ 0 h 712"/>
                  <a:gd name="T84" fmla="*/ 233 w 1321"/>
                  <a:gd name="T85" fmla="*/ 0 h 712"/>
                  <a:gd name="T86" fmla="*/ 266 w 1321"/>
                  <a:gd name="T87" fmla="*/ 4 h 712"/>
                  <a:gd name="T88" fmla="*/ 295 w 1321"/>
                  <a:gd name="T89" fmla="*/ 4 h 712"/>
                  <a:gd name="T90" fmla="*/ 325 w 1321"/>
                  <a:gd name="T91" fmla="*/ 4 h 712"/>
                  <a:gd name="T92" fmla="*/ 354 w 1321"/>
                  <a:gd name="T93" fmla="*/ 4 h 712"/>
                  <a:gd name="T94" fmla="*/ 379 w 1321"/>
                  <a:gd name="T95" fmla="*/ 4 h 712"/>
                  <a:gd name="T96" fmla="*/ 401 w 1321"/>
                  <a:gd name="T97" fmla="*/ 4 h 712"/>
                  <a:gd name="T98" fmla="*/ 423 w 1321"/>
                  <a:gd name="T99" fmla="*/ 4 h 712"/>
                  <a:gd name="T100" fmla="*/ 440 w 1321"/>
                  <a:gd name="T101" fmla="*/ 4 h 712"/>
                  <a:gd name="T102" fmla="*/ 456 w 1321"/>
                  <a:gd name="T103" fmla="*/ 4 h 712"/>
                  <a:gd name="T104" fmla="*/ 456 w 1321"/>
                  <a:gd name="T105" fmla="*/ 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7E6E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1D528D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15" name="Group 77"/>
            <p:cNvGrpSpPr>
              <a:grpSpLocks/>
            </p:cNvGrpSpPr>
            <p:nvPr/>
          </p:nvGrpSpPr>
          <p:grpSpPr bwMode="auto">
            <a:xfrm>
              <a:off x="1142976" y="2040445"/>
              <a:ext cx="939015" cy="888489"/>
              <a:chOff x="2016" y="1920"/>
              <a:chExt cx="1680" cy="1680"/>
            </a:xfrm>
          </p:grpSpPr>
          <p:sp>
            <p:nvSpPr>
              <p:cNvPr id="29" name="Oval 78"/>
              <p:cNvSpPr>
                <a:spLocks noChangeArrowheads="1"/>
              </p:cNvSpPr>
              <p:nvPr/>
            </p:nvSpPr>
            <p:spPr bwMode="gray">
              <a:xfrm>
                <a:off x="2016" y="1925"/>
                <a:ext cx="1680" cy="1679"/>
              </a:xfrm>
              <a:prstGeom prst="ellipse">
                <a:avLst/>
              </a:prstGeom>
              <a:gradFill rotWithShape="1">
                <a:gsLst>
                  <a:gs pos="0">
                    <a:srgbClr val="E7E6E6"/>
                  </a:gs>
                  <a:gs pos="100000">
                    <a:srgbClr val="E7E6E6">
                      <a:gamma/>
                      <a:shade val="45490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1D528D"/>
                  </a:solidFill>
                  <a:effectLst/>
                  <a:uLnTx/>
                  <a:uFillTx/>
                  <a:latin typeface="Agency FB" panose="020B0503020202020204" pitchFamily="34" charset="0"/>
                  <a:cs typeface="Arial" pitchFamily="34" charset="0"/>
                </a:endParaRPr>
              </a:p>
            </p:txBody>
          </p:sp>
          <p:sp>
            <p:nvSpPr>
              <p:cNvPr id="30" name="Freeform 7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456 w 1321"/>
                  <a:gd name="T1" fmla="*/ 4 h 712"/>
                  <a:gd name="T2" fmla="*/ 460 w 1321"/>
                  <a:gd name="T3" fmla="*/ 4 h 712"/>
                  <a:gd name="T4" fmla="*/ 462 w 1321"/>
                  <a:gd name="T5" fmla="*/ 4 h 712"/>
                  <a:gd name="T6" fmla="*/ 459 w 1321"/>
                  <a:gd name="T7" fmla="*/ 4 h 712"/>
                  <a:gd name="T8" fmla="*/ 454 w 1321"/>
                  <a:gd name="T9" fmla="*/ 4 h 712"/>
                  <a:gd name="T10" fmla="*/ 444 w 1321"/>
                  <a:gd name="T11" fmla="*/ 4 h 712"/>
                  <a:gd name="T12" fmla="*/ 433 w 1321"/>
                  <a:gd name="T13" fmla="*/ 4 h 712"/>
                  <a:gd name="T14" fmla="*/ 417 w 1321"/>
                  <a:gd name="T15" fmla="*/ 4 h 712"/>
                  <a:gd name="T16" fmla="*/ 401 w 1321"/>
                  <a:gd name="T17" fmla="*/ 4 h 712"/>
                  <a:gd name="T18" fmla="*/ 382 w 1321"/>
                  <a:gd name="T19" fmla="*/ 4 h 712"/>
                  <a:gd name="T20" fmla="*/ 361 w 1321"/>
                  <a:gd name="T21" fmla="*/ 4 h 712"/>
                  <a:gd name="T22" fmla="*/ 337 w 1321"/>
                  <a:gd name="T23" fmla="*/ 4 h 712"/>
                  <a:gd name="T24" fmla="*/ 313 w 1321"/>
                  <a:gd name="T25" fmla="*/ 4 h 712"/>
                  <a:gd name="T26" fmla="*/ 288 w 1321"/>
                  <a:gd name="T27" fmla="*/ 4 h 712"/>
                  <a:gd name="T28" fmla="*/ 279 w 1321"/>
                  <a:gd name="T29" fmla="*/ 4 h 712"/>
                  <a:gd name="T30" fmla="*/ 167 w 1321"/>
                  <a:gd name="T31" fmla="*/ 4 h 712"/>
                  <a:gd name="T32" fmla="*/ 166 w 1321"/>
                  <a:gd name="T33" fmla="*/ 4 h 712"/>
                  <a:gd name="T34" fmla="*/ 143 w 1321"/>
                  <a:gd name="T35" fmla="*/ 4 h 712"/>
                  <a:gd name="T36" fmla="*/ 122 w 1321"/>
                  <a:gd name="T37" fmla="*/ 4 h 712"/>
                  <a:gd name="T38" fmla="*/ 104 w 1321"/>
                  <a:gd name="T39" fmla="*/ 4 h 712"/>
                  <a:gd name="T40" fmla="*/ 82 w 1321"/>
                  <a:gd name="T41" fmla="*/ 4 h 712"/>
                  <a:gd name="T42" fmla="*/ 68 w 1321"/>
                  <a:gd name="T43" fmla="*/ 4 h 712"/>
                  <a:gd name="T44" fmla="*/ 53 w 1321"/>
                  <a:gd name="T45" fmla="*/ 4 h 712"/>
                  <a:gd name="T46" fmla="*/ 35 w 1321"/>
                  <a:gd name="T47" fmla="*/ 4 h 712"/>
                  <a:gd name="T48" fmla="*/ 26 w 1321"/>
                  <a:gd name="T49" fmla="*/ 4 h 712"/>
                  <a:gd name="T50" fmla="*/ 26 w 1321"/>
                  <a:gd name="T51" fmla="*/ 4 h 712"/>
                  <a:gd name="T52" fmla="*/ 18 w 1321"/>
                  <a:gd name="T53" fmla="*/ 4 h 712"/>
                  <a:gd name="T54" fmla="*/ 6 w 1321"/>
                  <a:gd name="T55" fmla="*/ 4 h 712"/>
                  <a:gd name="T56" fmla="*/ 0 w 1321"/>
                  <a:gd name="T57" fmla="*/ 4 h 712"/>
                  <a:gd name="T58" fmla="*/ 0 w 1321"/>
                  <a:gd name="T59" fmla="*/ 4 h 712"/>
                  <a:gd name="T60" fmla="*/ 4 w 1321"/>
                  <a:gd name="T61" fmla="*/ 4 h 712"/>
                  <a:gd name="T62" fmla="*/ 16 w 1321"/>
                  <a:gd name="T63" fmla="*/ 4 h 712"/>
                  <a:gd name="T64" fmla="*/ 26 w 1321"/>
                  <a:gd name="T65" fmla="*/ 4 h 712"/>
                  <a:gd name="T66" fmla="*/ 31 w 1321"/>
                  <a:gd name="T67" fmla="*/ 4 h 712"/>
                  <a:gd name="T68" fmla="*/ 55 w 1321"/>
                  <a:gd name="T69" fmla="*/ 4 h 712"/>
                  <a:gd name="T70" fmla="*/ 72 w 1321"/>
                  <a:gd name="T71" fmla="*/ 4 h 712"/>
                  <a:gd name="T72" fmla="*/ 96 w 1321"/>
                  <a:gd name="T73" fmla="*/ 4 h 712"/>
                  <a:gd name="T74" fmla="*/ 120 w 1321"/>
                  <a:gd name="T75" fmla="*/ 4 h 712"/>
                  <a:gd name="T76" fmla="*/ 145 w 1321"/>
                  <a:gd name="T77" fmla="*/ 4 h 712"/>
                  <a:gd name="T78" fmla="*/ 174 w 1321"/>
                  <a:gd name="T79" fmla="*/ 4 h 712"/>
                  <a:gd name="T80" fmla="*/ 204 w 1321"/>
                  <a:gd name="T81" fmla="*/ 4 h 712"/>
                  <a:gd name="T82" fmla="*/ 233 w 1321"/>
                  <a:gd name="T83" fmla="*/ 0 h 712"/>
                  <a:gd name="T84" fmla="*/ 233 w 1321"/>
                  <a:gd name="T85" fmla="*/ 0 h 712"/>
                  <a:gd name="T86" fmla="*/ 266 w 1321"/>
                  <a:gd name="T87" fmla="*/ 4 h 712"/>
                  <a:gd name="T88" fmla="*/ 295 w 1321"/>
                  <a:gd name="T89" fmla="*/ 4 h 712"/>
                  <a:gd name="T90" fmla="*/ 325 w 1321"/>
                  <a:gd name="T91" fmla="*/ 4 h 712"/>
                  <a:gd name="T92" fmla="*/ 354 w 1321"/>
                  <a:gd name="T93" fmla="*/ 4 h 712"/>
                  <a:gd name="T94" fmla="*/ 379 w 1321"/>
                  <a:gd name="T95" fmla="*/ 4 h 712"/>
                  <a:gd name="T96" fmla="*/ 401 w 1321"/>
                  <a:gd name="T97" fmla="*/ 4 h 712"/>
                  <a:gd name="T98" fmla="*/ 423 w 1321"/>
                  <a:gd name="T99" fmla="*/ 4 h 712"/>
                  <a:gd name="T100" fmla="*/ 440 w 1321"/>
                  <a:gd name="T101" fmla="*/ 4 h 712"/>
                  <a:gd name="T102" fmla="*/ 456 w 1321"/>
                  <a:gd name="T103" fmla="*/ 4 h 712"/>
                  <a:gd name="T104" fmla="*/ 456 w 1321"/>
                  <a:gd name="T105" fmla="*/ 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7E6E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1D528D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16" name="Group 77"/>
            <p:cNvGrpSpPr>
              <a:grpSpLocks/>
            </p:cNvGrpSpPr>
            <p:nvPr/>
          </p:nvGrpSpPr>
          <p:grpSpPr bwMode="auto">
            <a:xfrm>
              <a:off x="2204225" y="642918"/>
              <a:ext cx="939015" cy="888489"/>
              <a:chOff x="2016" y="1920"/>
              <a:chExt cx="1680" cy="1680"/>
            </a:xfrm>
          </p:grpSpPr>
          <p:sp>
            <p:nvSpPr>
              <p:cNvPr id="27" name="Oval 78"/>
              <p:cNvSpPr>
                <a:spLocks noChangeArrowheads="1"/>
              </p:cNvSpPr>
              <p:nvPr/>
            </p:nvSpPr>
            <p:spPr bwMode="gray">
              <a:xfrm>
                <a:off x="2017" y="1921"/>
                <a:ext cx="1680" cy="1679"/>
              </a:xfrm>
              <a:prstGeom prst="ellipse">
                <a:avLst/>
              </a:prstGeom>
              <a:gradFill rotWithShape="1">
                <a:gsLst>
                  <a:gs pos="0">
                    <a:srgbClr val="E7E6E6"/>
                  </a:gs>
                  <a:gs pos="100000">
                    <a:srgbClr val="E7E6E6">
                      <a:gamma/>
                      <a:shade val="45490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1D528D"/>
                  </a:solidFill>
                  <a:effectLst/>
                  <a:uLnTx/>
                  <a:uFillTx/>
                  <a:latin typeface="Agency FB" panose="020B0503020202020204" pitchFamily="34" charset="0"/>
                  <a:cs typeface="Arial" pitchFamily="34" charset="0"/>
                </a:endParaRPr>
              </a:p>
            </p:txBody>
          </p:sp>
          <p:sp>
            <p:nvSpPr>
              <p:cNvPr id="28" name="Freeform 7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456 w 1321"/>
                  <a:gd name="T1" fmla="*/ 4 h 712"/>
                  <a:gd name="T2" fmla="*/ 460 w 1321"/>
                  <a:gd name="T3" fmla="*/ 4 h 712"/>
                  <a:gd name="T4" fmla="*/ 462 w 1321"/>
                  <a:gd name="T5" fmla="*/ 4 h 712"/>
                  <a:gd name="T6" fmla="*/ 459 w 1321"/>
                  <a:gd name="T7" fmla="*/ 4 h 712"/>
                  <a:gd name="T8" fmla="*/ 454 w 1321"/>
                  <a:gd name="T9" fmla="*/ 4 h 712"/>
                  <a:gd name="T10" fmla="*/ 444 w 1321"/>
                  <a:gd name="T11" fmla="*/ 4 h 712"/>
                  <a:gd name="T12" fmla="*/ 433 w 1321"/>
                  <a:gd name="T13" fmla="*/ 4 h 712"/>
                  <a:gd name="T14" fmla="*/ 417 w 1321"/>
                  <a:gd name="T15" fmla="*/ 4 h 712"/>
                  <a:gd name="T16" fmla="*/ 401 w 1321"/>
                  <a:gd name="T17" fmla="*/ 4 h 712"/>
                  <a:gd name="T18" fmla="*/ 382 w 1321"/>
                  <a:gd name="T19" fmla="*/ 4 h 712"/>
                  <a:gd name="T20" fmla="*/ 361 w 1321"/>
                  <a:gd name="T21" fmla="*/ 4 h 712"/>
                  <a:gd name="T22" fmla="*/ 337 w 1321"/>
                  <a:gd name="T23" fmla="*/ 4 h 712"/>
                  <a:gd name="T24" fmla="*/ 313 w 1321"/>
                  <a:gd name="T25" fmla="*/ 4 h 712"/>
                  <a:gd name="T26" fmla="*/ 288 w 1321"/>
                  <a:gd name="T27" fmla="*/ 4 h 712"/>
                  <a:gd name="T28" fmla="*/ 279 w 1321"/>
                  <a:gd name="T29" fmla="*/ 4 h 712"/>
                  <a:gd name="T30" fmla="*/ 167 w 1321"/>
                  <a:gd name="T31" fmla="*/ 4 h 712"/>
                  <a:gd name="T32" fmla="*/ 166 w 1321"/>
                  <a:gd name="T33" fmla="*/ 4 h 712"/>
                  <a:gd name="T34" fmla="*/ 143 w 1321"/>
                  <a:gd name="T35" fmla="*/ 4 h 712"/>
                  <a:gd name="T36" fmla="*/ 122 w 1321"/>
                  <a:gd name="T37" fmla="*/ 4 h 712"/>
                  <a:gd name="T38" fmla="*/ 104 w 1321"/>
                  <a:gd name="T39" fmla="*/ 4 h 712"/>
                  <a:gd name="T40" fmla="*/ 82 w 1321"/>
                  <a:gd name="T41" fmla="*/ 4 h 712"/>
                  <a:gd name="T42" fmla="*/ 68 w 1321"/>
                  <a:gd name="T43" fmla="*/ 4 h 712"/>
                  <a:gd name="T44" fmla="*/ 53 w 1321"/>
                  <a:gd name="T45" fmla="*/ 4 h 712"/>
                  <a:gd name="T46" fmla="*/ 35 w 1321"/>
                  <a:gd name="T47" fmla="*/ 4 h 712"/>
                  <a:gd name="T48" fmla="*/ 26 w 1321"/>
                  <a:gd name="T49" fmla="*/ 4 h 712"/>
                  <a:gd name="T50" fmla="*/ 26 w 1321"/>
                  <a:gd name="T51" fmla="*/ 4 h 712"/>
                  <a:gd name="T52" fmla="*/ 18 w 1321"/>
                  <a:gd name="T53" fmla="*/ 4 h 712"/>
                  <a:gd name="T54" fmla="*/ 6 w 1321"/>
                  <a:gd name="T55" fmla="*/ 4 h 712"/>
                  <a:gd name="T56" fmla="*/ 0 w 1321"/>
                  <a:gd name="T57" fmla="*/ 4 h 712"/>
                  <a:gd name="T58" fmla="*/ 0 w 1321"/>
                  <a:gd name="T59" fmla="*/ 4 h 712"/>
                  <a:gd name="T60" fmla="*/ 4 w 1321"/>
                  <a:gd name="T61" fmla="*/ 4 h 712"/>
                  <a:gd name="T62" fmla="*/ 16 w 1321"/>
                  <a:gd name="T63" fmla="*/ 4 h 712"/>
                  <a:gd name="T64" fmla="*/ 26 w 1321"/>
                  <a:gd name="T65" fmla="*/ 4 h 712"/>
                  <a:gd name="T66" fmla="*/ 31 w 1321"/>
                  <a:gd name="T67" fmla="*/ 4 h 712"/>
                  <a:gd name="T68" fmla="*/ 55 w 1321"/>
                  <a:gd name="T69" fmla="*/ 4 h 712"/>
                  <a:gd name="T70" fmla="*/ 72 w 1321"/>
                  <a:gd name="T71" fmla="*/ 4 h 712"/>
                  <a:gd name="T72" fmla="*/ 96 w 1321"/>
                  <a:gd name="T73" fmla="*/ 4 h 712"/>
                  <a:gd name="T74" fmla="*/ 120 w 1321"/>
                  <a:gd name="T75" fmla="*/ 4 h 712"/>
                  <a:gd name="T76" fmla="*/ 145 w 1321"/>
                  <a:gd name="T77" fmla="*/ 4 h 712"/>
                  <a:gd name="T78" fmla="*/ 174 w 1321"/>
                  <a:gd name="T79" fmla="*/ 4 h 712"/>
                  <a:gd name="T80" fmla="*/ 204 w 1321"/>
                  <a:gd name="T81" fmla="*/ 4 h 712"/>
                  <a:gd name="T82" fmla="*/ 233 w 1321"/>
                  <a:gd name="T83" fmla="*/ 0 h 712"/>
                  <a:gd name="T84" fmla="*/ 233 w 1321"/>
                  <a:gd name="T85" fmla="*/ 0 h 712"/>
                  <a:gd name="T86" fmla="*/ 266 w 1321"/>
                  <a:gd name="T87" fmla="*/ 4 h 712"/>
                  <a:gd name="T88" fmla="*/ 295 w 1321"/>
                  <a:gd name="T89" fmla="*/ 4 h 712"/>
                  <a:gd name="T90" fmla="*/ 325 w 1321"/>
                  <a:gd name="T91" fmla="*/ 4 h 712"/>
                  <a:gd name="T92" fmla="*/ 354 w 1321"/>
                  <a:gd name="T93" fmla="*/ 4 h 712"/>
                  <a:gd name="T94" fmla="*/ 379 w 1321"/>
                  <a:gd name="T95" fmla="*/ 4 h 712"/>
                  <a:gd name="T96" fmla="*/ 401 w 1321"/>
                  <a:gd name="T97" fmla="*/ 4 h 712"/>
                  <a:gd name="T98" fmla="*/ 423 w 1321"/>
                  <a:gd name="T99" fmla="*/ 4 h 712"/>
                  <a:gd name="T100" fmla="*/ 440 w 1321"/>
                  <a:gd name="T101" fmla="*/ 4 h 712"/>
                  <a:gd name="T102" fmla="*/ 456 w 1321"/>
                  <a:gd name="T103" fmla="*/ 4 h 712"/>
                  <a:gd name="T104" fmla="*/ 456 w 1321"/>
                  <a:gd name="T105" fmla="*/ 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E7E6E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1D528D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sp>
          <p:nvSpPr>
            <p:cNvPr id="17" name="Text Box 62"/>
            <p:cNvSpPr txBox="1">
              <a:spLocks noChangeArrowheads="1"/>
            </p:cNvSpPr>
            <p:nvPr/>
          </p:nvSpPr>
          <p:spPr bwMode="gray">
            <a:xfrm>
              <a:off x="7043339" y="3730118"/>
              <a:ext cx="356658" cy="752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gency FB" panose="020B0503020202020204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8" name="Text Box 62"/>
            <p:cNvSpPr txBox="1">
              <a:spLocks noChangeArrowheads="1"/>
            </p:cNvSpPr>
            <p:nvPr/>
          </p:nvSpPr>
          <p:spPr bwMode="gray">
            <a:xfrm>
              <a:off x="2224892" y="5371590"/>
              <a:ext cx="356658" cy="752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gency FB" panose="020B0503020202020204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19" name="Text Box 62"/>
            <p:cNvSpPr txBox="1">
              <a:spLocks noChangeArrowheads="1"/>
            </p:cNvSpPr>
            <p:nvPr/>
          </p:nvSpPr>
          <p:spPr bwMode="gray">
            <a:xfrm>
              <a:off x="5833459" y="645795"/>
              <a:ext cx="274931" cy="752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gency FB" panose="020B0503020202020204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20" name="Text Box 62"/>
            <p:cNvSpPr txBox="1">
              <a:spLocks noChangeArrowheads="1"/>
            </p:cNvSpPr>
            <p:nvPr/>
          </p:nvSpPr>
          <p:spPr bwMode="gray">
            <a:xfrm>
              <a:off x="6877418" y="2264436"/>
              <a:ext cx="403606" cy="7511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gency FB" panose="020B0503020202020204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21" name="Text Box 62"/>
            <p:cNvSpPr txBox="1">
              <a:spLocks noChangeArrowheads="1"/>
            </p:cNvSpPr>
            <p:nvPr/>
          </p:nvSpPr>
          <p:spPr bwMode="gray">
            <a:xfrm>
              <a:off x="6239109" y="5191233"/>
              <a:ext cx="355024" cy="752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gency FB" panose="020B0503020202020204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22" name="Text Box 62"/>
            <p:cNvSpPr txBox="1">
              <a:spLocks noChangeArrowheads="1"/>
            </p:cNvSpPr>
            <p:nvPr/>
          </p:nvSpPr>
          <p:spPr bwMode="gray">
            <a:xfrm>
              <a:off x="1338410" y="3871663"/>
              <a:ext cx="346852" cy="752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gency FB" panose="020B0503020202020204" pitchFamily="34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23" name="Text Box 62"/>
            <p:cNvSpPr txBox="1">
              <a:spLocks noChangeArrowheads="1"/>
            </p:cNvSpPr>
            <p:nvPr/>
          </p:nvSpPr>
          <p:spPr bwMode="gray">
            <a:xfrm>
              <a:off x="1396622" y="2120609"/>
              <a:ext cx="359928" cy="752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gency FB" panose="020B0503020202020204" pitchFamily="34" charset="0"/>
                  <a:cs typeface="Arial" pitchFamily="34" charset="0"/>
                </a:rPr>
                <a:t>8</a:t>
              </a:r>
            </a:p>
          </p:txBody>
        </p:sp>
        <p:sp>
          <p:nvSpPr>
            <p:cNvPr id="24" name="Text Box 62"/>
            <p:cNvSpPr txBox="1">
              <a:spLocks noChangeArrowheads="1"/>
            </p:cNvSpPr>
            <p:nvPr/>
          </p:nvSpPr>
          <p:spPr bwMode="gray">
            <a:xfrm>
              <a:off x="2505472" y="766793"/>
              <a:ext cx="356658" cy="752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gency FB" panose="020B0503020202020204" pitchFamily="34" charset="0"/>
                  <a:cs typeface="Arial" pitchFamily="34" charset="0"/>
                </a:rPr>
                <a:t>9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144696" y="1630404"/>
              <a:ext cx="4201439" cy="3429055"/>
            </a:xfrm>
            <a:prstGeom prst="roundRect">
              <a:avLst/>
            </a:prstGeom>
            <a:solidFill>
              <a:sysClr val="window" lastClr="FFFFFF">
                <a:lumMod val="50000"/>
              </a:sys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204785" y="1988195"/>
              <a:ext cx="4364124" cy="280808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marL="231775" indent="-177800" eaLnBrk="0" hangingPunct="0">
                <a:tabLst>
                  <a:tab pos="231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tabLst>
                  <a:tab pos="231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tabLst>
                  <a:tab pos="231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tabLst>
                  <a:tab pos="231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tabLst>
                  <a:tab pos="231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1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1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1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317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231775" marR="0" lvl="0" indent="-1778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>
                  <a:tab pos="231775" algn="l"/>
                </a:tabLst>
                <a:defRPr/>
              </a:pPr>
              <a:r>
                <a:rPr kumimoji="0" lang="en-US" alt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Survei</a:t>
              </a:r>
              <a:r>
                <a:rPr kumimoji="0" lang="en-US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Sosial</a:t>
              </a:r>
              <a:r>
                <a:rPr kumimoji="0" lang="en-US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Ekonomi</a:t>
              </a:r>
              <a:r>
                <a:rPr kumimoji="0" lang="en-US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Nasional</a:t>
              </a:r>
              <a:r>
                <a:rPr kumimoji="0" lang="en-US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(</a:t>
              </a:r>
              <a:r>
                <a:rPr kumimoji="0" lang="en-US" altLang="en-US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Susenas</a:t>
              </a:r>
              <a:r>
                <a:rPr kumimoji="0" lang="en-US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marL="231775" marR="0" lvl="0" indent="-1778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>
                  <a:tab pos="231775" algn="l"/>
                </a:tabLst>
                <a:defRPr/>
              </a:pPr>
              <a:r>
                <a:rPr kumimoji="0" lang="en-US" alt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Survei</a:t>
              </a:r>
              <a:r>
                <a:rPr kumimoji="0" lang="en-US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Angkatan</a:t>
              </a:r>
              <a:r>
                <a:rPr kumimoji="0" lang="en-US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Kerja</a:t>
              </a:r>
              <a:r>
                <a:rPr kumimoji="0" lang="en-US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Nasional</a:t>
              </a:r>
              <a:r>
                <a:rPr kumimoji="0" lang="en-US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(</a:t>
              </a:r>
              <a:r>
                <a:rPr kumimoji="0" lang="en-US" altLang="en-US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Sakernas</a:t>
              </a:r>
              <a:r>
                <a:rPr kumimoji="0" lang="en-US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marL="231775" marR="0" lvl="0" indent="-1778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>
                  <a:tab pos="231775" algn="l"/>
                </a:tabLst>
                <a:defRPr/>
              </a:pPr>
              <a:r>
                <a:rPr kumimoji="0" lang="en-US" alt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Survei</a:t>
              </a:r>
              <a:r>
                <a:rPr kumimoji="0" lang="en-US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Industri</a:t>
              </a:r>
              <a:r>
                <a:rPr kumimoji="0" lang="en-US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Besar</a:t>
              </a:r>
              <a:r>
                <a:rPr kumimoji="0" lang="en-US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dan</a:t>
              </a:r>
              <a:r>
                <a:rPr kumimoji="0" lang="en-US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Sedang</a:t>
              </a:r>
              <a:endPara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231775" marR="0" lvl="0" indent="-1778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>
                  <a:tab pos="231775" algn="l"/>
                </a:tabLst>
                <a:defRPr/>
              </a:pPr>
              <a:r>
                <a:rPr kumimoji="0" lang="en-US" alt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Potensi</a:t>
              </a:r>
              <a:r>
                <a:rPr kumimoji="0" lang="en-US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Desa</a:t>
              </a:r>
              <a:r>
                <a:rPr kumimoji="0" lang="en-US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(</a:t>
              </a:r>
              <a:r>
                <a:rPr kumimoji="0" lang="en-US" altLang="en-US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Podes</a:t>
              </a:r>
              <a:r>
                <a:rPr kumimoji="0" lang="en-US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marL="231775" marR="0" lvl="0" indent="-1778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>
                  <a:tab pos="231775" algn="l"/>
                </a:tabLst>
                <a:defRPr/>
              </a:pPr>
              <a:r>
                <a:rPr kumimoji="0" lang="en-US" alt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Survei</a:t>
              </a:r>
              <a:r>
                <a:rPr kumimoji="0" lang="en-US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Harga</a:t>
              </a:r>
              <a:r>
                <a:rPr kumimoji="0" lang="en-US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Konsumen</a:t>
              </a:r>
              <a:r>
                <a:rPr kumimoji="0" lang="en-US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(SHK)</a:t>
              </a:r>
            </a:p>
          </p:txBody>
        </p:sp>
      </p:grpSp>
      <p:sp>
        <p:nvSpPr>
          <p:cNvPr id="39" name="Text Box 97"/>
          <p:cNvSpPr txBox="1">
            <a:spLocks noChangeArrowheads="1"/>
          </p:cNvSpPr>
          <p:nvPr/>
        </p:nvSpPr>
        <p:spPr bwMode="auto">
          <a:xfrm>
            <a:off x="259307" y="5339013"/>
            <a:ext cx="1856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FF3300"/>
                </a:solidFill>
                <a:latin typeface="Agency FB" pitchFamily="34" charset="0"/>
              </a:rPr>
              <a:t>Sensus</a:t>
            </a:r>
            <a:r>
              <a:rPr lang="en-US" altLang="en-US" sz="2400" b="1" dirty="0" smtClean="0">
                <a:solidFill>
                  <a:srgbClr val="FF3300"/>
                </a:solidFill>
                <a:latin typeface="Agency FB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3300"/>
                </a:solidFill>
                <a:latin typeface="Agency FB" pitchFamily="34" charset="0"/>
              </a:rPr>
              <a:t>Ekonomi</a:t>
            </a:r>
            <a:endParaRPr lang="en-US" altLang="en-US" sz="2400" b="1" dirty="0" smtClean="0">
              <a:solidFill>
                <a:srgbClr val="FF3300"/>
              </a:solidFill>
              <a:latin typeface="Agency FB" pitchFamily="34" charset="0"/>
            </a:endParaRPr>
          </a:p>
        </p:txBody>
      </p:sp>
      <p:sp>
        <p:nvSpPr>
          <p:cNvPr id="40" name="Text Box 97"/>
          <p:cNvSpPr txBox="1">
            <a:spLocks noChangeArrowheads="1"/>
          </p:cNvSpPr>
          <p:nvPr/>
        </p:nvSpPr>
        <p:spPr bwMode="auto">
          <a:xfrm>
            <a:off x="6570968" y="5588605"/>
            <a:ext cx="14180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660066"/>
                </a:solidFill>
                <a:latin typeface="Agency FB" pitchFamily="34" charset="0"/>
              </a:rPr>
              <a:t>SUPAS</a:t>
            </a:r>
          </a:p>
        </p:txBody>
      </p:sp>
      <p:sp>
        <p:nvSpPr>
          <p:cNvPr id="41" name="Text Box 97"/>
          <p:cNvSpPr txBox="1">
            <a:spLocks noChangeArrowheads="1"/>
          </p:cNvSpPr>
          <p:nvPr/>
        </p:nvSpPr>
        <p:spPr bwMode="auto">
          <a:xfrm>
            <a:off x="7506933" y="4546411"/>
            <a:ext cx="206014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8000"/>
                </a:solidFill>
                <a:latin typeface="Agency FB" pitchFamily="34" charset="0"/>
              </a:rPr>
              <a:t>Sensus</a:t>
            </a:r>
            <a:r>
              <a:rPr lang="en-US" altLang="en-US" sz="2400" b="1" dirty="0" smtClean="0">
                <a:solidFill>
                  <a:srgbClr val="008000"/>
                </a:solidFill>
                <a:latin typeface="Agency FB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8000"/>
                </a:solidFill>
                <a:latin typeface="Agency FB" pitchFamily="34" charset="0"/>
              </a:rPr>
              <a:t>Pertanian</a:t>
            </a:r>
            <a:endParaRPr lang="en-US" altLang="en-US" sz="2400" b="1" dirty="0" smtClean="0">
              <a:solidFill>
                <a:srgbClr val="008000"/>
              </a:solidFill>
              <a:latin typeface="Agency FB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939285" y="-2"/>
            <a:ext cx="3138984" cy="438514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1" i="0" u="sng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Kegiatan Th 2019 </a:t>
            </a: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Sakernas/Susenas/ Polkam/Podes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IBS/Konstruksi/VIMK/KSA/Ubinan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STK/SKKRT/Survei Khusus Neraca/SKIRIO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IHK/HPB/IKK/HP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id-I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ritannic Bold" pitchFamily="34" charset="0"/>
              </a:rPr>
              <a:t>Pemetaan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B5FE5B54-33FA-42B1-BDED-AAC16D922A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970" b="44611"/>
          <a:stretch/>
        </p:blipFill>
        <p:spPr>
          <a:xfrm rot="10800000">
            <a:off x="30822" y="48478"/>
            <a:ext cx="2038348" cy="151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94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92B4AFF-68CD-4632-89DD-3D26BC95F01F}"/>
              </a:ext>
            </a:extLst>
          </p:cNvPr>
          <p:cNvSpPr/>
          <p:nvPr/>
        </p:nvSpPr>
        <p:spPr>
          <a:xfrm>
            <a:off x="723331" y="1955521"/>
            <a:ext cx="771766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4400">
              <a:lnSpc>
                <a:spcPct val="150000"/>
              </a:lnSpc>
            </a:pPr>
            <a:r>
              <a:rPr lang="en-US" sz="2800" b="1" dirty="0" err="1">
                <a:latin typeface="Myriad Pro" panose="020B0503030403020204"/>
              </a:rPr>
              <a:t>Penyelenggaraan</a:t>
            </a:r>
            <a:r>
              <a:rPr lang="en-US" sz="2800" b="1" dirty="0">
                <a:latin typeface="Myriad Pro" panose="020B0503030403020204"/>
              </a:rPr>
              <a:t> </a:t>
            </a:r>
            <a:r>
              <a:rPr lang="en-US" sz="2800" b="1" dirty="0" err="1">
                <a:latin typeface="Myriad Pro" panose="020B0503030403020204"/>
              </a:rPr>
              <a:t>statistik</a:t>
            </a:r>
            <a:r>
              <a:rPr lang="en-US" sz="2800" b="1" dirty="0">
                <a:latin typeface="Myriad Pro" panose="020B0503030403020204"/>
              </a:rPr>
              <a:t> </a:t>
            </a:r>
            <a:r>
              <a:rPr lang="en-US" sz="2800" b="1" dirty="0" err="1">
                <a:latin typeface="Myriad Pro" panose="020B0503030403020204"/>
              </a:rPr>
              <a:t>sektoral</a:t>
            </a:r>
            <a:r>
              <a:rPr lang="en-US" sz="2800" b="1" dirty="0">
                <a:latin typeface="Myriad Pro" panose="020B0503030403020204"/>
              </a:rPr>
              <a:t> </a:t>
            </a:r>
            <a:r>
              <a:rPr lang="id-ID" sz="2800" b="1" dirty="0" smtClean="0">
                <a:latin typeface="Myriad Pro" panose="020B0503030403020204"/>
              </a:rPr>
              <a:t>( baik data administrasi maupun survei sektoral) </a:t>
            </a:r>
            <a:r>
              <a:rPr lang="en-US" sz="2800" b="1" dirty="0" err="1" smtClean="0">
                <a:latin typeface="Myriad Pro" panose="020B0503030403020204"/>
              </a:rPr>
              <a:t>harus</a:t>
            </a:r>
            <a:r>
              <a:rPr lang="en-US" sz="2800" b="1" dirty="0" smtClean="0">
                <a:latin typeface="Myriad Pro" panose="020B0503030403020204"/>
              </a:rPr>
              <a:t> </a:t>
            </a:r>
            <a:r>
              <a:rPr lang="en-US" sz="2800" b="1" dirty="0" err="1">
                <a:latin typeface="Myriad Pro" panose="020B0503030403020204"/>
              </a:rPr>
              <a:t>didasarkan</a:t>
            </a:r>
            <a:r>
              <a:rPr lang="en-US" sz="2800" b="1" dirty="0">
                <a:latin typeface="Myriad Pro" panose="020B0503030403020204"/>
              </a:rPr>
              <a:t> pada </a:t>
            </a:r>
            <a:r>
              <a:rPr lang="en-US" sz="2800" b="1" dirty="0" err="1">
                <a:latin typeface="Myriad Pro" panose="020B0503030403020204"/>
              </a:rPr>
              <a:t>kebutuhan</a:t>
            </a:r>
            <a:r>
              <a:rPr lang="en-US" sz="2800" b="1" dirty="0">
                <a:latin typeface="Myriad Pro" panose="020B0503030403020204"/>
              </a:rPr>
              <a:t> data </a:t>
            </a:r>
            <a:r>
              <a:rPr lang="en-US" sz="2800" b="1" dirty="0" err="1">
                <a:latin typeface="Myriad Pro" panose="020B0503030403020204"/>
              </a:rPr>
              <a:t>dalam</a:t>
            </a:r>
            <a:r>
              <a:rPr lang="en-US" sz="2800" b="1" dirty="0">
                <a:latin typeface="Myriad Pro" panose="020B0503030403020204"/>
              </a:rPr>
              <a:t> </a:t>
            </a:r>
            <a:r>
              <a:rPr lang="en-US" sz="2800" b="1" dirty="0" err="1">
                <a:latin typeface="Myriad Pro" panose="020B0503030403020204"/>
              </a:rPr>
              <a:t>rangka</a:t>
            </a:r>
            <a:r>
              <a:rPr lang="en-US" sz="2800" b="1" dirty="0">
                <a:latin typeface="Myriad Pro" panose="020B0503030403020204"/>
              </a:rPr>
              <a:t> </a:t>
            </a:r>
            <a:r>
              <a:rPr lang="en-US" sz="2800" b="1" dirty="0" err="1">
                <a:latin typeface="Myriad Pro" panose="020B0503030403020204"/>
              </a:rPr>
              <a:t>pencapaian</a:t>
            </a:r>
            <a:r>
              <a:rPr lang="en-US" sz="2800" b="1" dirty="0">
                <a:latin typeface="Myriad Pro" panose="020B0503030403020204"/>
              </a:rPr>
              <a:t> </a:t>
            </a:r>
            <a:r>
              <a:rPr lang="en-US" sz="2800" b="1" dirty="0" err="1">
                <a:latin typeface="Myriad Pro" panose="020B0503030403020204"/>
              </a:rPr>
              <a:t>tujuan</a:t>
            </a:r>
            <a:r>
              <a:rPr lang="en-US" sz="2800" b="1" dirty="0">
                <a:latin typeface="Myriad Pro" panose="020B0503030403020204"/>
              </a:rPr>
              <a:t> </a:t>
            </a:r>
            <a:r>
              <a:rPr lang="en-US" sz="2800" b="1" dirty="0" err="1">
                <a:latin typeface="Myriad Pro" panose="020B0503030403020204"/>
              </a:rPr>
              <a:t>pembangunan</a:t>
            </a:r>
            <a:r>
              <a:rPr lang="en-US" sz="2800" b="1" dirty="0">
                <a:latin typeface="Myriad Pro" panose="020B0503030403020204"/>
              </a:rPr>
              <a:t> </a:t>
            </a:r>
            <a:r>
              <a:rPr lang="en-US" sz="2800" b="1" dirty="0" err="1">
                <a:latin typeface="Myriad Pro" panose="020B0503030403020204"/>
              </a:rPr>
              <a:t>daerah</a:t>
            </a:r>
            <a:endParaRPr lang="en-US" sz="2800" b="1" dirty="0">
              <a:latin typeface="Myriad Pro" panose="020B0503030403020204"/>
            </a:endParaRPr>
          </a:p>
          <a:p>
            <a:pPr algn="r" defTabSz="914400">
              <a:lnSpc>
                <a:spcPct val="150000"/>
              </a:lnSpc>
            </a:pPr>
            <a:r>
              <a:rPr lang="id-ID" sz="2400" b="1" dirty="0" smtClean="0"/>
              <a:t>data </a:t>
            </a:r>
            <a:r>
              <a:rPr lang="id-ID" sz="2400" b="1" dirty="0"/>
              <a:t>indikator-indikator SDG’s</a:t>
            </a:r>
            <a:r>
              <a:rPr lang="en-US" sz="2800" b="1" dirty="0">
                <a:latin typeface="Myriad Pro" panose="020B0503030403020204"/>
              </a:rPr>
              <a:t>     </a:t>
            </a:r>
            <a:endParaRPr lang="sv-SE" sz="2800" dirty="0">
              <a:latin typeface="Myriad Pro" panose="020B050303040302020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D148499-8E68-45F4-8F0B-F57B73775A0C}"/>
              </a:ext>
            </a:extLst>
          </p:cNvPr>
          <p:cNvGrpSpPr/>
          <p:nvPr/>
        </p:nvGrpSpPr>
        <p:grpSpPr>
          <a:xfrm>
            <a:off x="8667750" y="3075492"/>
            <a:ext cx="3524250" cy="2362461"/>
            <a:chOff x="1053653" y="3769868"/>
            <a:chExt cx="7248398" cy="3789176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BD5AC0F6-A98F-46EC-9D13-63C375EB76C7}"/>
                </a:ext>
              </a:extLst>
            </p:cNvPr>
            <p:cNvGrpSpPr/>
            <p:nvPr/>
          </p:nvGrpSpPr>
          <p:grpSpPr>
            <a:xfrm>
              <a:off x="1053653" y="3769868"/>
              <a:ext cx="7248398" cy="1094740"/>
              <a:chOff x="1298194" y="3245612"/>
              <a:chExt cx="5868989" cy="914400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="" xmlns:a16="http://schemas.microsoft.com/office/drawing/2014/main" id="{421F2578-DAA8-4570-8A4A-D35CF8A397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8194" y="324561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="" xmlns:a16="http://schemas.microsoft.com/office/drawing/2014/main" id="{F190C699-E0AA-47EC-876E-357CF9996C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2695" y="324561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="" xmlns:a16="http://schemas.microsoft.com/office/drawing/2014/main" id="{05704DFB-7970-4CAD-96D3-EB13F76EDF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3298" y="324561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="" xmlns:a16="http://schemas.microsoft.com/office/drawing/2014/main" id="{D14DEDA6-8B55-4AB3-B473-B9AF699893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51709" y="324561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="" xmlns:a16="http://schemas.microsoft.com/office/drawing/2014/main" id="{8EFAA046-55BE-4189-A034-BACE7D2F4E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42312" y="324561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="" xmlns:a16="http://schemas.microsoft.com/office/drawing/2014/main" id="{DCC5F920-4450-480D-B58A-FFBB902BA3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2783" y="3245612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4D59E4F6-5073-43D3-8945-23F42DAD1C6A}"/>
                </a:ext>
              </a:extLst>
            </p:cNvPr>
            <p:cNvGrpSpPr/>
            <p:nvPr/>
          </p:nvGrpSpPr>
          <p:grpSpPr>
            <a:xfrm>
              <a:off x="1053653" y="5050028"/>
              <a:ext cx="7248398" cy="1097280"/>
              <a:chOff x="1298194" y="4525772"/>
              <a:chExt cx="5922610" cy="927232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="" xmlns:a16="http://schemas.microsoft.com/office/drawing/2014/main" id="{1EC05F46-8FA7-4335-901A-3C8780892E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8194" y="452577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="" xmlns:a16="http://schemas.microsoft.com/office/drawing/2014/main" id="{EEC02A2B-DD37-4BDF-A331-0118EA282F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4887" y="453796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="" xmlns:a16="http://schemas.microsoft.com/office/drawing/2014/main" id="{A1222BF3-137B-45BB-A6A6-DDE0D01EF3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7704" y="453396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="" xmlns:a16="http://schemas.microsoft.com/office/drawing/2014/main" id="{DEDAE777-154D-4F33-8A8D-CB57DA0AD7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9979" y="453041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="" xmlns:a16="http://schemas.microsoft.com/office/drawing/2014/main" id="{CA94CA7F-A55E-4B17-993C-B3445A9728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91937" y="453396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="" xmlns:a16="http://schemas.microsoft.com/office/drawing/2014/main" id="{F73A015D-7A1B-4AE5-87EE-0AFECF6088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6404" y="4538604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F1B0E5F6-C7EB-4E96-8B26-4B84C6443856}"/>
                </a:ext>
              </a:extLst>
            </p:cNvPr>
            <p:cNvGrpSpPr/>
            <p:nvPr/>
          </p:nvGrpSpPr>
          <p:grpSpPr>
            <a:xfrm>
              <a:off x="1053653" y="6298335"/>
              <a:ext cx="7248397" cy="1260709"/>
              <a:chOff x="1298194" y="5744751"/>
              <a:chExt cx="5918817" cy="1070579"/>
            </a:xfrm>
          </p:grpSpPr>
          <p:pic>
            <p:nvPicPr>
              <p:cNvPr id="9" name="Picture 8">
                <a:extLst>
                  <a:ext uri="{FF2B5EF4-FFF2-40B4-BE49-F238E27FC236}">
                    <a16:creationId xmlns="" xmlns:a16="http://schemas.microsoft.com/office/drawing/2014/main" id="{144C36A1-5F1D-4FEF-A399-FDBE535EF4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8194" y="5793287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="" xmlns:a16="http://schemas.microsoft.com/office/drawing/2014/main" id="{7E3EFF61-343E-4E77-AA0B-2149A6DEF5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7898" y="5791153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="" xmlns:a16="http://schemas.microsoft.com/office/drawing/2014/main" id="{3B49CD1A-6F0C-48D1-821A-17BC304C78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2861" y="5785567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="" xmlns:a16="http://schemas.microsoft.com/office/drawing/2014/main" id="{B8B3B492-DBC9-4ADC-9DE4-C6CE3FD8A8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2171" y="580547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="" xmlns:a16="http://schemas.microsoft.com/office/drawing/2014/main" id="{D9247158-A800-4E75-81B5-DBCD212A32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7492" y="5809345"/>
                <a:ext cx="914400" cy="914400"/>
              </a:xfrm>
              <a:prstGeom prst="rect">
                <a:avLst/>
              </a:prstGeom>
            </p:spPr>
          </p:pic>
          <p:grpSp>
            <p:nvGrpSpPr>
              <p:cNvPr id="14" name="Group 13">
                <a:extLst>
                  <a:ext uri="{FF2B5EF4-FFF2-40B4-BE49-F238E27FC236}">
                    <a16:creationId xmlns="" xmlns:a16="http://schemas.microsoft.com/office/drawing/2014/main" id="{170EDC0A-3A63-47E0-BDF8-B64110E7FA75}"/>
                  </a:ext>
                </a:extLst>
              </p:cNvPr>
              <p:cNvGrpSpPr/>
              <p:nvPr/>
            </p:nvGrpSpPr>
            <p:grpSpPr>
              <a:xfrm>
                <a:off x="6306443" y="5744751"/>
                <a:ext cx="910568" cy="1070579"/>
                <a:chOff x="6401908" y="5676443"/>
                <a:chExt cx="784802" cy="1334838"/>
              </a:xfrm>
            </p:grpSpPr>
            <p:pic>
              <p:nvPicPr>
                <p:cNvPr id="15" name="Picture 14">
                  <a:extLst>
                    <a:ext uri="{FF2B5EF4-FFF2-40B4-BE49-F238E27FC236}">
                      <a16:creationId xmlns="" xmlns:a16="http://schemas.microsoft.com/office/drawing/2014/main" id="{C66379C0-ED5D-46C8-9F10-A5E68823B9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33307" y="6391653"/>
                  <a:ext cx="741127" cy="619628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="" xmlns:a16="http://schemas.microsoft.com/office/drawing/2014/main" id="{DD17A74E-E6E5-4665-9943-62C1358501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01908" y="6064925"/>
                  <a:ext cx="784802" cy="476263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="" xmlns:a16="http://schemas.microsoft.com/office/drawing/2014/main" id="{EFFAD441-767A-40F5-9302-9261128C9C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 cstate="print">
                  <a:clrChange>
                    <a:clrFrom>
                      <a:srgbClr val="F5F5F5"/>
                    </a:clrFrom>
                    <a:clrTo>
                      <a:srgbClr val="F5F5F5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41666" y="5676443"/>
                  <a:ext cx="308901" cy="490234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90D2C995-104E-4041-AD01-DCBDBB5F2BB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40000" y1="73000" x2="35000" y2="77667"/>
                        <a14:foregroundMark x1="63667" y1="33667" x2="64667" y2="48333"/>
                        <a14:foregroundMark x1="57000" y1="85333" x2="60333" y2="88000"/>
                        <a14:backgroundMark x1="62333" y1="82333" x2="62333" y2="84000"/>
                        <a14:backgroundMark x1="64667" y1="89333" x2="64667" y2="89667"/>
                        <a14:backgroundMark x1="54000" y1="88333" x2="62667" y2="9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706" y="195209"/>
            <a:ext cx="2261169" cy="1820773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="" xmlns:a16="http://schemas.microsoft.com/office/drawing/2014/main" id="{9A99C123-89A9-49FF-9FCB-4E41BB14EAD3}"/>
              </a:ext>
            </a:extLst>
          </p:cNvPr>
          <p:cNvSpPr/>
          <p:nvPr/>
        </p:nvSpPr>
        <p:spPr>
          <a:xfrm>
            <a:off x="2210059" y="4839241"/>
            <a:ext cx="1491786" cy="182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B5FE5B54-33FA-42B1-BDED-AAC16D922A40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r="24970" b="44611"/>
          <a:stretch/>
        </p:blipFill>
        <p:spPr>
          <a:xfrm rot="10800000">
            <a:off x="30822" y="48478"/>
            <a:ext cx="2038348" cy="1518769"/>
          </a:xfrm>
          <a:prstGeom prst="rect">
            <a:avLst/>
          </a:prstGeom>
        </p:spPr>
      </p:pic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2642375" y="451342"/>
            <a:ext cx="5082257" cy="713042"/>
          </a:xfrm>
        </p:spPr>
        <p:txBody>
          <a:bodyPr>
            <a:normAutofit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STATISTIK SEKTORAL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26303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97646" y="2619574"/>
            <a:ext cx="2727072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/>
            <a:r>
              <a:rPr lang="da-DK" altLang="id-ID" sz="3200" b="1" dirty="0">
                <a:solidFill>
                  <a:srgbClr val="C00000"/>
                </a:solidFill>
                <a:latin typeface="Calibri"/>
              </a:rPr>
              <a:t>Perencanaan</a:t>
            </a:r>
            <a:endParaRPr lang="id-ID" altLang="id-ID" sz="3200" b="1" dirty="0">
              <a:solidFill>
                <a:srgbClr val="C00000"/>
              </a:solidFill>
              <a:latin typeface="Calibri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id-ID" altLang="id-ID" sz="2000" dirty="0">
                <a:solidFill>
                  <a:prstClr val="black"/>
                </a:solidFill>
                <a:latin typeface="Calibri"/>
              </a:rPr>
              <a:t>I</a:t>
            </a:r>
            <a:r>
              <a:rPr lang="it-IT" altLang="id-ID" sz="2000" dirty="0">
                <a:solidFill>
                  <a:prstClr val="black"/>
                </a:solidFill>
                <a:latin typeface="Calibri"/>
              </a:rPr>
              <a:t>dentifikasi kesenjangan </a:t>
            </a:r>
            <a:r>
              <a:rPr lang="it-IT" altLang="id-ID" sz="2000" dirty="0" smtClean="0">
                <a:solidFill>
                  <a:prstClr val="black"/>
                </a:solidFill>
                <a:latin typeface="Calibri"/>
              </a:rPr>
              <a:t>data</a:t>
            </a:r>
            <a:r>
              <a:rPr lang="id-ID" altLang="id-ID" sz="20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altLang="id-ID" sz="2000" dirty="0" smtClean="0">
                <a:solidFill>
                  <a:prstClr val="black"/>
                </a:solidFill>
                <a:latin typeface="Calibri"/>
              </a:rPr>
              <a:t>m</a:t>
            </a:r>
            <a:r>
              <a:rPr lang="it-IT" altLang="id-ID" sz="2000" dirty="0">
                <a:solidFill>
                  <a:prstClr val="black"/>
                </a:solidFill>
                <a:latin typeface="Calibri"/>
              </a:rPr>
              <a:t>enetapkan </a:t>
            </a:r>
            <a:r>
              <a:rPr lang="it-IT" altLang="id-ID" sz="2000" dirty="0" smtClean="0">
                <a:solidFill>
                  <a:prstClr val="black"/>
                </a:solidFill>
                <a:latin typeface="Calibri"/>
              </a:rPr>
              <a:t>prioritas,</a:t>
            </a:r>
            <a:endParaRPr lang="id-ID" altLang="id-ID" sz="2000" dirty="0" smtClean="0">
              <a:solidFill>
                <a:prstClr val="black"/>
              </a:solidFill>
              <a:latin typeface="Calibri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it-IT" altLang="id-ID" sz="2000" dirty="0" smtClean="0">
                <a:solidFill>
                  <a:prstClr val="black"/>
                </a:solidFill>
                <a:latin typeface="Calibri"/>
              </a:rPr>
              <a:t>membuat </a:t>
            </a:r>
            <a:r>
              <a:rPr lang="sv-SE" altLang="id-ID" sz="2000" i="1" dirty="0">
                <a:solidFill>
                  <a:prstClr val="black"/>
                </a:solidFill>
                <a:latin typeface="Calibri"/>
              </a:rPr>
              <a:t>workplan</a:t>
            </a:r>
            <a:r>
              <a:rPr lang="sv-SE" altLang="id-ID" sz="2000" dirty="0">
                <a:solidFill>
                  <a:prstClr val="black"/>
                </a:solidFill>
                <a:latin typeface="Calibri"/>
              </a:rPr>
              <a:t>, </a:t>
            </a:r>
            <a:endParaRPr lang="id-ID" altLang="id-ID" sz="2000" dirty="0" smtClean="0">
              <a:solidFill>
                <a:prstClr val="black"/>
              </a:solidFill>
              <a:latin typeface="Calibri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sv-SE" altLang="id-ID" sz="2000" dirty="0" smtClean="0">
                <a:solidFill>
                  <a:prstClr val="black"/>
                </a:solidFill>
                <a:latin typeface="Calibri"/>
              </a:rPr>
              <a:t>menyusun </a:t>
            </a:r>
            <a:r>
              <a:rPr lang="sv-SE" altLang="id-ID" sz="2000" dirty="0">
                <a:solidFill>
                  <a:prstClr val="black"/>
                </a:solidFill>
                <a:latin typeface="Calibri"/>
              </a:rPr>
              <a:t>Renja kebutuhan anggaran Forum </a:t>
            </a:r>
            <a:r>
              <a:rPr lang="sv-SE" altLang="id-ID" sz="2000" dirty="0" smtClean="0">
                <a:solidFill>
                  <a:prstClr val="black"/>
                </a:solidFill>
                <a:latin typeface="Calibri"/>
              </a:rPr>
              <a:t>Data</a:t>
            </a:r>
            <a:endParaRPr lang="id-ID" altLang="id-ID" sz="2000" dirty="0" smtClean="0">
              <a:solidFill>
                <a:prstClr val="black"/>
              </a:solidFill>
              <a:latin typeface="Calibri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id-ID" altLang="id-ID" sz="2000" dirty="0" smtClean="0">
                <a:solidFill>
                  <a:prstClr val="black"/>
                </a:solidFill>
                <a:latin typeface="Calibri"/>
              </a:rPr>
              <a:t>SDM</a:t>
            </a:r>
            <a:endParaRPr lang="id-ID" altLang="id-ID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300310" y="2578299"/>
            <a:ext cx="3040126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/>
            <a:r>
              <a:rPr lang="fi-FI" altLang="id-ID" sz="3200" b="1" dirty="0">
                <a:solidFill>
                  <a:srgbClr val="C00000"/>
                </a:solidFill>
                <a:latin typeface="Calibri"/>
              </a:rPr>
              <a:t>Pelaksanaan</a:t>
            </a:r>
            <a:endParaRPr lang="id-ID" altLang="id-ID" sz="3200" b="1" dirty="0">
              <a:solidFill>
                <a:srgbClr val="C00000"/>
              </a:solidFill>
              <a:latin typeface="Calibri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id-ID" altLang="id-ID" sz="2000" dirty="0" smtClean="0">
                <a:solidFill>
                  <a:prstClr val="black"/>
                </a:solidFill>
                <a:latin typeface="Calibri"/>
              </a:rPr>
              <a:t>K</a:t>
            </a:r>
            <a:r>
              <a:rPr lang="fi-FI" altLang="id-ID" sz="2000" dirty="0" smtClean="0">
                <a:solidFill>
                  <a:prstClr val="black"/>
                </a:solidFill>
                <a:latin typeface="Calibri"/>
              </a:rPr>
              <a:t>oordinasi</a:t>
            </a:r>
            <a:endParaRPr lang="id-ID" altLang="id-ID" sz="2000" dirty="0" smtClean="0">
              <a:solidFill>
                <a:prstClr val="black"/>
              </a:solidFill>
              <a:latin typeface="Calibri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fi-FI" altLang="id-ID" sz="2000" dirty="0" smtClean="0">
                <a:solidFill>
                  <a:prstClr val="black"/>
                </a:solidFill>
                <a:latin typeface="Calibri"/>
              </a:rPr>
              <a:t>advokasi </a:t>
            </a:r>
            <a:r>
              <a:rPr lang="fi-FI" altLang="id-ID" sz="2000" dirty="0">
                <a:solidFill>
                  <a:prstClr val="black"/>
                </a:solidFill>
                <a:latin typeface="Calibri"/>
              </a:rPr>
              <a:t>dan fasilitasi pengembangan Forum </a:t>
            </a:r>
            <a:r>
              <a:rPr lang="fi-FI" altLang="id-ID" sz="2000" dirty="0" smtClean="0">
                <a:solidFill>
                  <a:prstClr val="black"/>
                </a:solidFill>
                <a:latin typeface="Calibri"/>
              </a:rPr>
              <a:t>Data,</a:t>
            </a:r>
            <a:endParaRPr lang="id-ID" altLang="id-ID" sz="2000" dirty="0" smtClean="0">
              <a:solidFill>
                <a:prstClr val="black"/>
              </a:solidFill>
              <a:latin typeface="Calibri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fi-FI" altLang="id-ID" sz="2000" dirty="0" smtClean="0">
                <a:solidFill>
                  <a:prstClr val="black"/>
                </a:solidFill>
                <a:latin typeface="Calibri"/>
              </a:rPr>
              <a:t>pemantauan/evaluasi </a:t>
            </a:r>
            <a:r>
              <a:rPr lang="fi-FI" altLang="id-ID" sz="2000" dirty="0">
                <a:solidFill>
                  <a:prstClr val="black"/>
                </a:solidFill>
                <a:latin typeface="Calibri"/>
              </a:rPr>
              <a:t>dalam pengelolaan Forum Data</a:t>
            </a:r>
            <a:endParaRPr lang="en-US" altLang="id-ID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608064" y="2583061"/>
            <a:ext cx="320471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/>
            <a:r>
              <a:rPr lang="fi-FI" altLang="id-ID" sz="3200" b="1" dirty="0">
                <a:solidFill>
                  <a:srgbClr val="C00000"/>
                </a:solidFill>
                <a:latin typeface="Calibri"/>
              </a:rPr>
              <a:t>Monitoring, Evaluasi, dan Pelaporan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351264" y="2511273"/>
            <a:ext cx="2548128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/>
            <a:r>
              <a:rPr lang="fi-FI" altLang="id-ID" sz="3200" b="1" dirty="0">
                <a:solidFill>
                  <a:srgbClr val="C00000"/>
                </a:solidFill>
                <a:latin typeface="Calibri"/>
              </a:rPr>
              <a:t>Pembiayaan</a:t>
            </a:r>
            <a:endParaRPr lang="id-ID" altLang="id-ID" sz="3200" b="1" dirty="0">
              <a:solidFill>
                <a:srgbClr val="C00000"/>
              </a:solidFill>
              <a:latin typeface="Calibri"/>
            </a:endParaRPr>
          </a:p>
          <a:p>
            <a:pPr defTabSz="914400"/>
            <a:r>
              <a:rPr lang="fi-FI" altLang="id-ID" sz="2000" dirty="0">
                <a:solidFill>
                  <a:prstClr val="black"/>
                </a:solidFill>
                <a:latin typeface="Calibri"/>
              </a:rPr>
              <a:t>APBD, APBN, dan sumber-sumber lain yang tidak bertentangan dengan peraturan perundang-undangan; dan </a:t>
            </a:r>
            <a:r>
              <a:rPr lang="fi-FI" altLang="id-ID" sz="2000" i="1" dirty="0">
                <a:solidFill>
                  <a:prstClr val="black"/>
                </a:solidFill>
                <a:latin typeface="Calibri"/>
              </a:rPr>
              <a:t>cost sharing </a:t>
            </a:r>
            <a:r>
              <a:rPr lang="fi-FI" altLang="id-ID" sz="2000" dirty="0">
                <a:solidFill>
                  <a:prstClr val="black"/>
                </a:solidFill>
                <a:latin typeface="Calibri"/>
              </a:rPr>
              <a:t>dari berbagai pemangku kepentingan</a:t>
            </a:r>
            <a:endParaRPr lang="id-ID" altLang="id-ID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1196160" y="1868686"/>
            <a:ext cx="490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/>
            <a:r>
              <a:rPr lang="id-ID" altLang="id-ID" sz="4000" b="1" dirty="0">
                <a:solidFill>
                  <a:srgbClr val="C00000"/>
                </a:solidFill>
                <a:latin typeface="Calibri"/>
              </a:rPr>
              <a:t>1</a:t>
            </a: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4138510" y="1875036"/>
            <a:ext cx="411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/>
            <a:r>
              <a:rPr lang="id-ID" altLang="id-ID" sz="4000" b="1" dirty="0">
                <a:solidFill>
                  <a:srgbClr val="C00000"/>
                </a:solidFill>
                <a:latin typeface="Agency FB" pitchFamily="34" charset="0"/>
              </a:rPr>
              <a:t>2</a:t>
            </a:r>
          </a:p>
        </p:txBody>
      </p:sp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7438891" y="1838490"/>
            <a:ext cx="4443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/>
            <a:r>
              <a:rPr lang="id-ID" altLang="id-ID" sz="4000" b="1" dirty="0">
                <a:solidFill>
                  <a:srgbClr val="C00000"/>
                </a:solidFill>
                <a:latin typeface="Calibri"/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10134400" y="1831823"/>
            <a:ext cx="642938" cy="679450"/>
          </a:xfrm>
          <a:prstGeom prst="ellipse">
            <a:avLst/>
          </a:prstGeom>
          <a:noFill/>
          <a:ln w="12700" cap="flat" cmpd="sng" algn="ctr">
            <a:solidFill>
              <a:srgbClr val="44546A"/>
            </a:solidFill>
            <a:prstDash val="sysDash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4718" y="645123"/>
            <a:ext cx="61798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id-ID" sz="40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Pengelolaan Forum Data</a:t>
            </a:r>
          </a:p>
        </p:txBody>
      </p:sp>
      <p:sp>
        <p:nvSpPr>
          <p:cNvPr id="22" name="TextBox 14"/>
          <p:cNvSpPr txBox="1">
            <a:spLocks noChangeArrowheads="1"/>
          </p:cNvSpPr>
          <p:nvPr/>
        </p:nvSpPr>
        <p:spPr bwMode="auto">
          <a:xfrm>
            <a:off x="10295654" y="1803387"/>
            <a:ext cx="4443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/>
            <a:r>
              <a:rPr lang="id-ID" altLang="id-ID" sz="4000" b="1" dirty="0">
                <a:solidFill>
                  <a:srgbClr val="C00000"/>
                </a:solidFill>
                <a:latin typeface="Calibri"/>
              </a:rPr>
              <a:t>4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B5FE5B54-33FA-42B1-BDED-AAC16D922A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970" b="44611"/>
          <a:stretch/>
        </p:blipFill>
        <p:spPr>
          <a:xfrm rot="10800000">
            <a:off x="30822" y="48478"/>
            <a:ext cx="2038348" cy="151876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C165E25F-ACA7-46CB-A52F-2986181A25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585" y="76196"/>
            <a:ext cx="1378065" cy="133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39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DA5F78A-E15A-4932-85A0-49DB424A7A68}"/>
              </a:ext>
            </a:extLst>
          </p:cNvPr>
          <p:cNvSpPr/>
          <p:nvPr/>
        </p:nvSpPr>
        <p:spPr>
          <a:xfrm>
            <a:off x="0" y="9602"/>
            <a:ext cx="12192000" cy="6964630"/>
          </a:xfrm>
          <a:prstGeom prst="rect">
            <a:avLst/>
          </a:prstGeom>
          <a:solidFill>
            <a:srgbClr val="012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-1" y="-42663"/>
            <a:ext cx="12192001" cy="1952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844657" y="2074782"/>
            <a:ext cx="6784630" cy="818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DDA </a:t>
            </a:r>
            <a:r>
              <a:rPr lang="en-US" dirty="0" err="1" smtClean="0">
                <a:solidFill>
                  <a:schemeClr val="bg1"/>
                </a:solidFill>
              </a:rPr>
              <a:t>adalah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rgbClr val="EA5828"/>
                </a:solidFill>
              </a:rPr>
              <a:t>kompilasi</a:t>
            </a:r>
            <a:r>
              <a:rPr lang="en-US" dirty="0" smtClean="0">
                <a:solidFill>
                  <a:srgbClr val="EA5828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data </a:t>
            </a:r>
            <a:r>
              <a:rPr lang="en-US" dirty="0" err="1" smtClean="0">
                <a:solidFill>
                  <a:schemeClr val="bg1"/>
                </a:solidFill>
              </a:rPr>
              <a:t>administrasi</a:t>
            </a:r>
            <a:r>
              <a:rPr lang="en-US" dirty="0" smtClean="0">
                <a:solidFill>
                  <a:schemeClr val="bg1"/>
                </a:solidFill>
              </a:rPr>
              <a:t> OPD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data BPS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858305" y="3381524"/>
            <a:ext cx="7038212" cy="5353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b="1" dirty="0" smtClean="0">
                <a:solidFill>
                  <a:schemeClr val="bg1"/>
                </a:solidFill>
              </a:rPr>
              <a:t>Masalah Data </a:t>
            </a:r>
            <a:r>
              <a:rPr lang="id-ID" dirty="0" smtClean="0">
                <a:solidFill>
                  <a:schemeClr val="bg1"/>
                </a:solidFill>
              </a:rPr>
              <a:t>: </a:t>
            </a:r>
            <a:r>
              <a:rPr lang="id-ID" dirty="0" smtClean="0">
                <a:solidFill>
                  <a:schemeClr val="bg1"/>
                </a:solidFill>
              </a:rPr>
              <a:t>Konsistensi dan kontinyuitas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4844656" y="2902111"/>
            <a:ext cx="7254345" cy="4552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Dibutuhkan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rgbClr val="EA5828"/>
                </a:solidFill>
              </a:rPr>
              <a:t>kepedulian</a:t>
            </a:r>
            <a:r>
              <a:rPr lang="en-US" dirty="0" smtClean="0">
                <a:solidFill>
                  <a:srgbClr val="EA5828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semua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OPD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0" t="16685" r="16602" b="16838"/>
          <a:stretch/>
        </p:blipFill>
        <p:spPr>
          <a:xfrm>
            <a:off x="236007" y="2439891"/>
            <a:ext cx="3792356" cy="3781520"/>
          </a:xfrm>
          <a:prstGeom prst="ellipse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2D77A5B-C588-4806-A214-CDD83426D47E}"/>
              </a:ext>
            </a:extLst>
          </p:cNvPr>
          <p:cNvSpPr txBox="1"/>
          <p:nvPr/>
        </p:nvSpPr>
        <p:spPr>
          <a:xfrm>
            <a:off x="495300" y="747693"/>
            <a:ext cx="9312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sv-SE" sz="2800" dirty="0" smtClean="0">
                <a:solidFill>
                  <a:prstClr val="black"/>
                </a:solidFill>
              </a:rPr>
              <a:t>Langkah awal untuk mencapai data administrasi yang kuat adalah dengan </a:t>
            </a:r>
            <a:r>
              <a:rPr lang="sv-SE" sz="2800" b="1" dirty="0" smtClean="0">
                <a:solidFill>
                  <a:srgbClr val="EA5828"/>
                </a:solidFill>
              </a:rPr>
              <a:t>penyusunan Daerah Dalam Angka (DDA)</a:t>
            </a:r>
            <a:endParaRPr lang="id-ID" sz="2800" b="1" dirty="0">
              <a:solidFill>
                <a:srgbClr val="EA5828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165E25F-ACA7-46CB-A52F-2986181A25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937" y="458340"/>
            <a:ext cx="1378065" cy="1336165"/>
          </a:xfrm>
          <a:prstGeom prst="rect">
            <a:avLst/>
          </a:prstGeom>
        </p:spPr>
      </p:pic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4313700" y="2074781"/>
            <a:ext cx="548389" cy="478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EA5828"/>
                </a:solidFill>
              </a:rPr>
              <a:t>-&gt;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4313699" y="2962959"/>
            <a:ext cx="548389" cy="478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EA5828"/>
                </a:solidFill>
              </a:rPr>
              <a:t>-&gt;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4313698" y="3450132"/>
            <a:ext cx="548389" cy="478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EA5828"/>
                </a:solidFill>
              </a:rPr>
              <a:t>-&gt;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4313697" y="3991312"/>
            <a:ext cx="548389" cy="478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EA5828"/>
                </a:solidFill>
              </a:rPr>
              <a:t>-&gt;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915171" y="3975808"/>
            <a:ext cx="7038212" cy="25273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000" b="1" i="1" dirty="0" smtClean="0">
                <a:solidFill>
                  <a:schemeClr val="bg1"/>
                </a:solidFill>
              </a:rPr>
              <a:t>Contoh</a:t>
            </a:r>
            <a:r>
              <a:rPr lang="id-ID" sz="2000" b="1" dirty="0" smtClean="0">
                <a:solidFill>
                  <a:schemeClr val="bg1"/>
                </a:solidFill>
              </a:rPr>
              <a:t> :</a:t>
            </a:r>
          </a:p>
          <a:p>
            <a:pPr>
              <a:buFont typeface="Wingdings" pitchFamily="2" charset="2"/>
              <a:buChar char="§"/>
            </a:pPr>
            <a:r>
              <a:rPr lang="id-ID" sz="2000" dirty="0" smtClean="0">
                <a:solidFill>
                  <a:schemeClr val="bg1"/>
                </a:solidFill>
              </a:rPr>
              <a:t>Jumlah Guru/Murid SMA/SMK serta jumlah lulusan peserta didik th 2017 (</a:t>
            </a:r>
            <a:r>
              <a:rPr lang="id-ID" sz="2000" dirty="0" smtClean="0">
                <a:solidFill>
                  <a:srgbClr val="FF0000"/>
                </a:solidFill>
              </a:rPr>
              <a:t>tidak ada</a:t>
            </a:r>
            <a:r>
              <a:rPr lang="id-ID" sz="2000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id-ID" sz="2000" dirty="0" smtClean="0">
                <a:solidFill>
                  <a:schemeClr val="bg1"/>
                </a:solidFill>
              </a:rPr>
              <a:t>Jumlah Sekolah/murid/Guru Sekolah Luar Biasa 2017 (</a:t>
            </a:r>
            <a:r>
              <a:rPr lang="id-ID" sz="2000" dirty="0" smtClean="0">
                <a:solidFill>
                  <a:srgbClr val="FF0000"/>
                </a:solidFill>
              </a:rPr>
              <a:t>tidak ada</a:t>
            </a:r>
            <a:r>
              <a:rPr lang="id-ID" sz="2000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id-ID" sz="2000" dirty="0" smtClean="0">
                <a:solidFill>
                  <a:schemeClr val="bg1"/>
                </a:solidFill>
              </a:rPr>
              <a:t>Luas Lahan ( Tanah sawah + tanah kering) bukan </a:t>
            </a:r>
            <a:r>
              <a:rPr lang="id-ID" sz="2000" dirty="0" smtClean="0">
                <a:solidFill>
                  <a:srgbClr val="FF0000"/>
                </a:solidFill>
              </a:rPr>
              <a:t>18,54 Km2</a:t>
            </a:r>
          </a:p>
          <a:p>
            <a:pPr>
              <a:buFont typeface="Wingdings" pitchFamily="2" charset="2"/>
              <a:buChar char="§"/>
            </a:pPr>
            <a:r>
              <a:rPr lang="id-ID" sz="2000" dirty="0" smtClean="0">
                <a:solidFill>
                  <a:schemeClr val="bg1"/>
                </a:solidFill>
              </a:rPr>
              <a:t>Volume/Nilai Ekpor Komoditas di Kota Magelang Th 2016 </a:t>
            </a:r>
            <a:r>
              <a:rPr lang="id-ID" sz="2000" dirty="0" smtClean="0">
                <a:solidFill>
                  <a:srgbClr val="FF0000"/>
                </a:solidFill>
              </a:rPr>
              <a:t>tdk ada datanya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53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="" xmlns:a16="http://schemas.microsoft.com/office/drawing/2014/main" id="{BAFE8780-BF6F-4212-8ECB-11665BADA745}"/>
              </a:ext>
            </a:extLst>
          </p:cNvPr>
          <p:cNvSpPr txBox="1">
            <a:spLocks/>
          </p:cNvSpPr>
          <p:nvPr/>
        </p:nvSpPr>
        <p:spPr>
          <a:xfrm>
            <a:off x="552450" y="2457450"/>
            <a:ext cx="3352800" cy="25768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6 DIMENSI</a:t>
            </a:r>
            <a:b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KUALITAS DATA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="" xmlns:a16="http://schemas.microsoft.com/office/drawing/2014/main" id="{BB2B1F57-3AA9-447B-9AC6-50DD257039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0902874"/>
              </p:ext>
            </p:extLst>
          </p:nvPr>
        </p:nvGraphicFramePr>
        <p:xfrm>
          <a:off x="3714750" y="0"/>
          <a:ext cx="7985730" cy="5686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0CF4566-D15D-4A42-96E0-A69DFAD48CD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4970" b="44611"/>
          <a:stretch/>
        </p:blipFill>
        <p:spPr>
          <a:xfrm rot="10800000">
            <a:off x="30822" y="48478"/>
            <a:ext cx="2038348" cy="151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32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6312194" cy="6858000"/>
          </a:xfrm>
          <a:prstGeom prst="rect">
            <a:avLst/>
          </a:prstGeom>
          <a:solidFill>
            <a:srgbClr val="E5E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79757" y="130383"/>
            <a:ext cx="3815874" cy="889516"/>
          </a:xfrm>
        </p:spPr>
        <p:txBody>
          <a:bodyPr>
            <a:normAutofit/>
          </a:bodyPr>
          <a:lstStyle/>
          <a:p>
            <a:pPr algn="ctr"/>
            <a:r>
              <a:rPr lang="id-ID" b="1" dirty="0" smtClean="0">
                <a:solidFill>
                  <a:schemeClr val="accent5">
                    <a:lumMod val="50000"/>
                  </a:schemeClr>
                </a:solidFill>
                <a:latin typeface="Mongolian Baiti" pitchFamily="66" charset="0"/>
                <a:cs typeface="Mongolian Baiti" pitchFamily="66" charset="0"/>
              </a:rPr>
              <a:t>Bedah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Mongolian Baiti" pitchFamily="66" charset="0"/>
                <a:cs typeface="Mongolian Baiti" pitchFamily="66" charset="0"/>
              </a:rPr>
              <a:t>Data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Mongolian Baiti" pitchFamily="66" charset="0"/>
                <a:cs typeface="Mongolian Baiti" pitchFamily="66" charset="0"/>
              </a:rPr>
              <a:t>Go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97972" y="1606069"/>
            <a:ext cx="3732028" cy="8719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sz="4000" b="1" dirty="0" err="1">
                <a:latin typeface="Aller" panose="02000503030000020004" pitchFamily="2" charset="0"/>
              </a:rPr>
              <a:t>Jumlah</a:t>
            </a:r>
            <a:r>
              <a:rPr lang="en-ID" sz="4000" b="1" dirty="0">
                <a:latin typeface="Aller" panose="02000503030000020004" pitchFamily="2" charset="0"/>
              </a:rPr>
              <a:t> dan </a:t>
            </a:r>
            <a:r>
              <a:rPr lang="en-ID" sz="4000" b="1" dirty="0" err="1">
                <a:latin typeface="Aller" panose="02000503030000020004" pitchFamily="2" charset="0"/>
              </a:rPr>
              <a:t>Konten</a:t>
            </a:r>
            <a:r>
              <a:rPr lang="en-ID" sz="4000" b="1" dirty="0">
                <a:latin typeface="Aller" panose="02000503030000020004" pitchFamily="2" charset="0"/>
              </a:rPr>
              <a:t> data</a:t>
            </a:r>
            <a:endParaRPr lang="en-US" sz="4000" b="1" dirty="0">
              <a:latin typeface="Aller" panose="02000503030000020004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79757" y="963321"/>
            <a:ext cx="3944679" cy="63795"/>
          </a:xfrm>
          <a:prstGeom prst="roundRect">
            <a:avLst/>
          </a:prstGeom>
          <a:solidFill>
            <a:srgbClr val="21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6171"/>
            <a:ext cx="6312193" cy="4734145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7777081" y="2803789"/>
            <a:ext cx="3732028" cy="609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n-NO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ller" panose="02000503030000020004" pitchFamily="2" charset="0"/>
                <a:ea typeface="+mn-ea"/>
                <a:cs typeface="+mn-cs"/>
              </a:rPr>
              <a:t>Konsistensi</a:t>
            </a: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ller" panose="02000503030000020004" pitchFamily="2" charset="0"/>
                <a:ea typeface="+mn-ea"/>
                <a:cs typeface="+mn-cs"/>
              </a:rPr>
              <a:t> dan Terupdate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ller" panose="02000503030000020004" pitchFamily="2" charset="0"/>
              <a:ea typeface="+mn-ea"/>
              <a:cs typeface="+mn-cs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082457" y="1662649"/>
            <a:ext cx="501035" cy="472977"/>
            <a:chOff x="7082457" y="1625663"/>
            <a:chExt cx="501035" cy="472977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101244" y="1625663"/>
              <a:ext cx="463463" cy="463463"/>
            </a:xfrm>
            <a:prstGeom prst="ellipse">
              <a:avLst/>
            </a:prstGeom>
            <a:solidFill>
              <a:srgbClr val="52CB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ler" panose="02000503030000020004" pitchFamily="2" charset="0"/>
                <a:ea typeface="+mn-ea"/>
                <a:cs typeface="+mn-cs"/>
              </a:endParaRPr>
            </a:p>
          </p:txBody>
        </p:sp>
        <p:sp>
          <p:nvSpPr>
            <p:cNvPr id="30" name="Content Placeholder 2"/>
            <p:cNvSpPr txBox="1">
              <a:spLocks/>
            </p:cNvSpPr>
            <p:nvPr/>
          </p:nvSpPr>
          <p:spPr>
            <a:xfrm>
              <a:off x="7082457" y="1662649"/>
              <a:ext cx="501035" cy="4359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D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ller" panose="02000503030000020004" pitchFamily="2" charset="0"/>
                  <a:ea typeface="+mn-ea"/>
                  <a:cs typeface="+mn-cs"/>
                </a:rPr>
                <a:t>01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ler" panose="02000503030000020004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103722" y="2817437"/>
            <a:ext cx="501035" cy="463463"/>
            <a:chOff x="7082457" y="1639311"/>
            <a:chExt cx="501035" cy="463463"/>
          </a:xfrm>
        </p:grpSpPr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7101244" y="1639311"/>
              <a:ext cx="463463" cy="463463"/>
            </a:xfrm>
            <a:prstGeom prst="ellipse">
              <a:avLst/>
            </a:prstGeom>
            <a:solidFill>
              <a:srgbClr val="52CB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ler" panose="02000503030000020004" pitchFamily="2" charset="0"/>
                <a:ea typeface="+mn-ea"/>
                <a:cs typeface="+mn-cs"/>
              </a:endParaRPr>
            </a:p>
          </p:txBody>
        </p:sp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7082457" y="1662649"/>
              <a:ext cx="501035" cy="43599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ID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ller" panose="02000503030000020004" pitchFamily="2" charset="0"/>
                  <a:ea typeface="+mn-ea"/>
                  <a:cs typeface="+mn-cs"/>
                </a:rPr>
                <a:t>02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ler" panose="02000503030000020004" pitchFamily="2" charset="0"/>
                <a:ea typeface="+mn-ea"/>
                <a:cs typeface="+mn-cs"/>
              </a:endParaRPr>
            </a:p>
          </p:txBody>
        </p:sp>
      </p:grpSp>
      <p:pic>
        <p:nvPicPr>
          <p:cNvPr id="22" name="Picture 21" descr="http://datago.magelangkota.go.id/images/ico/1strategis-triwulan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516" y="4587502"/>
            <a:ext cx="979346" cy="897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http://datago.magelangkota.go.id/images/ico/4pilahgender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70" y="4495518"/>
            <a:ext cx="956617" cy="942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http://datago.magelangkota.go.id/images/ico/5statistik-kelurahan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301" y="4523606"/>
            <a:ext cx="979346" cy="91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C:\Users\Admini\Downloads\dataGO_files\2indikator-makro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821" y="4553624"/>
            <a:ext cx="1102440" cy="942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C:\Users\Admini\Downloads\dataGO_files\6kinerja-pembangunan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058" y="5630582"/>
            <a:ext cx="1009649" cy="935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C:\Users\Admini\Downloads\dataGO_files\10opendata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636" y="5646067"/>
            <a:ext cx="1000097" cy="93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C:\Users\Admini\Downloads\dataGO_files\9statistik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20" y="5619283"/>
            <a:ext cx="1021174" cy="95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C:\Users\Admini\Downloads\dataGO_files\3dalam-angka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459" y="4522593"/>
            <a:ext cx="977274" cy="1004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 descr="C:\Users\Admini\Downloads\dataGO_files\12perkembanganharga.pn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271" y="5685652"/>
            <a:ext cx="933376" cy="896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 descr="C:\Users\Admini\Downloads\dataGO_files\11ppid.pn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652" y="5607238"/>
            <a:ext cx="975360" cy="975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583317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683</TotalTime>
  <Words>1131</Words>
  <Application>Microsoft Office PowerPoint</Application>
  <PresentationFormat>Custom</PresentationFormat>
  <Paragraphs>334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Gallery</vt:lpstr>
      <vt:lpstr>Office Theme</vt:lpstr>
      <vt:lpstr>1_Office Theme</vt:lpstr>
      <vt:lpstr>2_Office Theme</vt:lpstr>
      <vt:lpstr>3_Office Theme</vt:lpstr>
      <vt:lpstr>BEDAH DATA GO</vt:lpstr>
      <vt:lpstr>PERAN DATA  DALAM PERENCANAAN PEMBANGUNAN</vt:lpstr>
      <vt:lpstr>3 Jenis Statistik </vt:lpstr>
      <vt:lpstr>Siklus Kegiatan Sensus dan Survei BPS </vt:lpstr>
      <vt:lpstr>STATISTIK SEKTORAL</vt:lpstr>
      <vt:lpstr>PowerPoint Presentation</vt:lpstr>
      <vt:lpstr>PowerPoint Presentation</vt:lpstr>
      <vt:lpstr>PowerPoint Presentation</vt:lpstr>
      <vt:lpstr>Bedah Data Go</vt:lpstr>
      <vt:lpstr>JUMLAH DAN KONTEN</vt:lpstr>
      <vt:lpstr>JUMLAH DAN KONTEN</vt:lpstr>
      <vt:lpstr>JUMLAH DAN KONTEN</vt:lpstr>
      <vt:lpstr>CONTOH</vt:lpstr>
      <vt:lpstr>CONTOH DALAM BENTUK RASIO ATAU PERSENTASE</vt:lpstr>
      <vt:lpstr>CONTOH DALAM BENTUK RASIO ATAU PERSENTASE</vt:lpstr>
      <vt:lpstr>KONSISTENSI dan tERUPDATE</vt:lpstr>
      <vt:lpstr>KONSISTENSI dan TERUPDATE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BEDAH DATA GO</dc:title>
  <dc:creator>Supervisor</dc:creator>
  <cp:lastModifiedBy>BPS</cp:lastModifiedBy>
  <cp:revision>101</cp:revision>
  <cp:lastPrinted>2019-04-08T03:57:36Z</cp:lastPrinted>
  <dcterms:created xsi:type="dcterms:W3CDTF">2019-04-03T02:13:59Z</dcterms:created>
  <dcterms:modified xsi:type="dcterms:W3CDTF">2019-04-10T00:38:12Z</dcterms:modified>
</cp:coreProperties>
</file>