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747" r:id="rId4"/>
    <p:sldId id="750" r:id="rId5"/>
    <p:sldId id="751" r:id="rId6"/>
    <p:sldId id="752" r:id="rId7"/>
    <p:sldId id="761" r:id="rId8"/>
    <p:sldId id="770" r:id="rId9"/>
    <p:sldId id="771"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33C01-1EA2-4E65-91FC-02B95897B085}"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C8FD0-6B6E-4983-9811-5B97EC60C734}" type="slidenum">
              <a:rPr lang="en-US" smtClean="0"/>
              <a:t>‹#›</a:t>
            </a:fld>
            <a:endParaRPr lang="en-US"/>
          </a:p>
        </p:txBody>
      </p:sp>
    </p:spTree>
    <p:extLst>
      <p:ext uri="{BB962C8B-B14F-4D97-AF65-F5344CB8AC3E}">
        <p14:creationId xmlns:p14="http://schemas.microsoft.com/office/powerpoint/2010/main" val="418569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EC97952-EFC6-4F89-B32B-3A05CF9DDCD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1256690-A97C-44F4-8DE0-F1BCB7E5BB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a:p>
        </p:txBody>
      </p:sp>
      <p:sp>
        <p:nvSpPr>
          <p:cNvPr id="37892" name="Slide Number Placeholder 3">
            <a:extLst>
              <a:ext uri="{FF2B5EF4-FFF2-40B4-BE49-F238E27FC236}">
                <a16:creationId xmlns:a16="http://schemas.microsoft.com/office/drawing/2014/main" id="{B1EE3A24-F7D4-429C-ACFE-6B649B6849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759F32-7644-4968-AABB-E53D854CF122}" type="slidenum">
              <a:rPr lang="en-US" altLang="id-ID" smtClean="0">
                <a:latin typeface="Calibri" panose="020F0502020204030204" pitchFamily="34" charset="0"/>
              </a:rPr>
              <a:pPr/>
              <a:t>5</a:t>
            </a:fld>
            <a:endParaRPr lang="en-US" altLang="id-ID">
              <a:latin typeface="Calibri" panose="020F0502020204030204" pitchFamily="34" charset="0"/>
            </a:endParaRPr>
          </a:p>
        </p:txBody>
      </p:sp>
    </p:spTree>
    <p:extLst>
      <p:ext uri="{BB962C8B-B14F-4D97-AF65-F5344CB8AC3E}">
        <p14:creationId xmlns:p14="http://schemas.microsoft.com/office/powerpoint/2010/main" val="106296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0D9DB69-10D1-4409-B42D-3DFD88F74EC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0905C29-5E20-4BDF-8267-EDBF8656F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a:p>
        </p:txBody>
      </p:sp>
      <p:sp>
        <p:nvSpPr>
          <p:cNvPr id="39940" name="Slide Number Placeholder 3">
            <a:extLst>
              <a:ext uri="{FF2B5EF4-FFF2-40B4-BE49-F238E27FC236}">
                <a16:creationId xmlns:a16="http://schemas.microsoft.com/office/drawing/2014/main" id="{C2104483-AED6-4B53-944C-6F754AE19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A67330-6E88-46F1-AC18-C1C9F58F63D2}" type="slidenum">
              <a:rPr lang="en-US" altLang="id-ID" smtClean="0">
                <a:latin typeface="Calibri" panose="020F0502020204030204" pitchFamily="34" charset="0"/>
              </a:rPr>
              <a:pPr/>
              <a:t>6</a:t>
            </a:fld>
            <a:endParaRPr lang="en-US" altLang="id-ID">
              <a:latin typeface="Calibri" panose="020F0502020204030204" pitchFamily="34" charset="0"/>
            </a:endParaRPr>
          </a:p>
        </p:txBody>
      </p:sp>
    </p:spTree>
    <p:extLst>
      <p:ext uri="{BB962C8B-B14F-4D97-AF65-F5344CB8AC3E}">
        <p14:creationId xmlns:p14="http://schemas.microsoft.com/office/powerpoint/2010/main" val="35858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0EEE-3035-45E4-9CFB-8FDB364B9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2FCF0D-ECD7-46DB-AC6A-C47402540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F4CB95B-D7B3-47C6-901A-7E76C1048820}"/>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8308B85B-EDB4-4F64-B47E-957F97BFDE4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850BE77-A59F-46D5-BBDB-93325A16D04F}"/>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95401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EC24-54C8-4A70-9DE6-FD449CAE8CB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2C983D5-F096-41DA-A2D5-0E5392596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56F52BA-6B4C-4AE9-8942-B3A9D63CA2D7}"/>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7ECFA3AC-2059-43DA-B27F-F2F89458BD8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8B590B-C84D-4F1E-9417-B08AC6DED354}"/>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374713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10148-617F-4DC7-BFA8-5598AAE182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BAD1C61-C9AF-4C59-9AF3-11DD2948B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B8CB0D9-30E7-47F0-88BB-FDF69C0ADF2E}"/>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3DED0D72-55B3-4EB2-834F-E751223C731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50A9DE-880E-4D6A-B521-5C3B285BB1ED}"/>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378635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 y="0"/>
            <a:ext cx="258233" cy="1382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en-US" sz="1800">
              <a:solidFill>
                <a:srgbClr val="FFFFFF"/>
              </a:solidFill>
              <a:cs typeface="Arial Unicode MS" pitchFamily="34" charset="-128"/>
            </a:endParaRPr>
          </a:p>
        </p:txBody>
      </p:sp>
      <p:sp>
        <p:nvSpPr>
          <p:cNvPr id="10" name="Text Placeholder 9"/>
          <p:cNvSpPr>
            <a:spLocks noGrp="1"/>
          </p:cNvSpPr>
          <p:nvPr>
            <p:ph type="body" sz="quarter" idx="10"/>
          </p:nvPr>
        </p:nvSpPr>
        <p:spPr>
          <a:xfrm>
            <a:off x="431371" y="113839"/>
            <a:ext cx="9601067"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x-none" altLang="ko-KR"/>
              <a:t>Click to edit Master text styles</a:t>
            </a:r>
          </a:p>
        </p:txBody>
      </p:sp>
      <p:sp>
        <p:nvSpPr>
          <p:cNvPr id="11" name="Text Placeholder 9"/>
          <p:cNvSpPr>
            <a:spLocks noGrp="1"/>
          </p:cNvSpPr>
          <p:nvPr>
            <p:ph type="body" sz="quarter" idx="11"/>
          </p:nvPr>
        </p:nvSpPr>
        <p:spPr>
          <a:xfrm>
            <a:off x="431371" y="881924"/>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x-none" altLang="ko-KR"/>
              <a:t>Click to edit Master text styles</a:t>
            </a:r>
          </a:p>
        </p:txBody>
      </p:sp>
    </p:spTree>
    <p:extLst>
      <p:ext uri="{BB962C8B-B14F-4D97-AF65-F5344CB8AC3E}">
        <p14:creationId xmlns:p14="http://schemas.microsoft.com/office/powerpoint/2010/main" val="136579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85000"/>
            </a:schemeClr>
          </a:solidFill>
        </p:spPr>
        <p:txBody>
          <a:bodyPr/>
          <a:lstStyle/>
          <a:p>
            <a:pPr lvl="0"/>
            <a:endParaRPr lang="en-US" noProof="0" dirty="0"/>
          </a:p>
        </p:txBody>
      </p:sp>
    </p:spTree>
    <p:extLst>
      <p:ext uri="{BB962C8B-B14F-4D97-AF65-F5344CB8AC3E}">
        <p14:creationId xmlns:p14="http://schemas.microsoft.com/office/powerpoint/2010/main" val="26430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403B-1895-4E33-8345-1F1D25A894C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FF1637E-43FB-4C68-B26F-D9BABBADB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0481A76-65AE-4B39-AFAF-FE91EC800AAE}"/>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E1ACD63D-669A-4E56-8EB0-D6D36A62B91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59F695C-7223-4633-BFF1-D3EACB29F0A3}"/>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401662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0FD0-4187-4163-BA1B-61B096546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7643A7E1-D9D7-40A3-A670-8EA102BF8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B540B-DE8E-4108-BCCB-7003CBF5AB33}"/>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B60F80EE-015F-4EC9-814A-1494E431FA5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2DAB749-DF3C-4186-876D-7AC526815E8E}"/>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234126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5231-6104-43FC-A2B9-ADF5D3ABDC1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CEFC456-8D78-462D-8DA2-E17A3D1607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904E723-B04B-4298-B10B-333657735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9D1F448E-F812-4284-847A-9B4AD82B8C69}"/>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6" name="Footer Placeholder 5">
            <a:extLst>
              <a:ext uri="{FF2B5EF4-FFF2-40B4-BE49-F238E27FC236}">
                <a16:creationId xmlns:a16="http://schemas.microsoft.com/office/drawing/2014/main" id="{4A146DEB-BE46-4634-811C-12909F24C45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93446F5-4223-4203-A481-C6CD12E86532}"/>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281669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14C5-A956-4444-9503-324340EE4F73}"/>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96EBE6E-DB83-44DA-B9D9-DE73E5ECB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534B8-663D-491B-B831-812A99EC3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6040B93-855F-4C74-9BC2-5556579AA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B3B1D-32CB-4FA1-91D0-7C90F34A95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D4BE1C0A-072B-400D-8241-FB8CAC796CAE}"/>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8" name="Footer Placeholder 7">
            <a:extLst>
              <a:ext uri="{FF2B5EF4-FFF2-40B4-BE49-F238E27FC236}">
                <a16:creationId xmlns:a16="http://schemas.microsoft.com/office/drawing/2014/main" id="{E248E95C-0358-4C00-8904-9291346ABB8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7847E93-2442-4706-8D13-BD3E65570F12}"/>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408884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8DB1-1E96-455D-AA02-43338CC4CEE5}"/>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6BF44205-1753-4AE4-B53F-12DFE3454136}"/>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4" name="Footer Placeholder 3">
            <a:extLst>
              <a:ext uri="{FF2B5EF4-FFF2-40B4-BE49-F238E27FC236}">
                <a16:creationId xmlns:a16="http://schemas.microsoft.com/office/drawing/2014/main" id="{BC350103-7B5A-4BDD-8424-EDD1EC4F765E}"/>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353656C-4AB8-4548-AAC6-E7664241D6C0}"/>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2954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F6499-543E-4448-9175-AAF804480298}"/>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3" name="Footer Placeholder 2">
            <a:extLst>
              <a:ext uri="{FF2B5EF4-FFF2-40B4-BE49-F238E27FC236}">
                <a16:creationId xmlns:a16="http://schemas.microsoft.com/office/drawing/2014/main" id="{EC80AD0B-4545-4791-B285-CB52B05AF27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5D0CAA1-DF71-45AA-BFFC-730BFFB298D5}"/>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147733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4CA-CC0D-40EA-B7B8-DF4008359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233DF92-CDB9-4191-82B8-081D47676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C830A874-23B4-4577-9328-1E2E4410B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928AC-6A8C-4E64-8522-AB42EC3E1931}"/>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6" name="Footer Placeholder 5">
            <a:extLst>
              <a:ext uri="{FF2B5EF4-FFF2-40B4-BE49-F238E27FC236}">
                <a16:creationId xmlns:a16="http://schemas.microsoft.com/office/drawing/2014/main" id="{0DFE2074-55C1-404E-BBE7-8E31FE5EEBB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D271853-CA21-4308-B9D6-9F5EE3A60773}"/>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233817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B43A-B2D3-4206-B37B-CC34BC59F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AF25818-FF1E-4A84-8654-5EF5D7F60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3BBF02DA-841E-4988-B4BB-2C02FC7AF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87956-3440-4A4C-9037-73B4471E6DAA}"/>
              </a:ext>
            </a:extLst>
          </p:cNvPr>
          <p:cNvSpPr>
            <a:spLocks noGrp="1"/>
          </p:cNvSpPr>
          <p:nvPr>
            <p:ph type="dt" sz="half" idx="10"/>
          </p:nvPr>
        </p:nvSpPr>
        <p:spPr/>
        <p:txBody>
          <a:bodyPr/>
          <a:lstStyle/>
          <a:p>
            <a:fld id="{6B23BFA7-7F82-46B6-A942-180074BA81D6}" type="datetimeFigureOut">
              <a:rPr lang="en-ID" smtClean="0"/>
              <a:t>07/03/2023</a:t>
            </a:fld>
            <a:endParaRPr lang="en-ID"/>
          </a:p>
        </p:txBody>
      </p:sp>
      <p:sp>
        <p:nvSpPr>
          <p:cNvPr id="6" name="Footer Placeholder 5">
            <a:extLst>
              <a:ext uri="{FF2B5EF4-FFF2-40B4-BE49-F238E27FC236}">
                <a16:creationId xmlns:a16="http://schemas.microsoft.com/office/drawing/2014/main" id="{5361D974-5FE8-45D2-A8CB-0CA1CDA6718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23CF41E-40E1-4261-868F-A65659B88392}"/>
              </a:ext>
            </a:extLst>
          </p:cNvPr>
          <p:cNvSpPr>
            <a:spLocks noGrp="1"/>
          </p:cNvSpPr>
          <p:nvPr>
            <p:ph type="sldNum" sz="quarter" idx="12"/>
          </p:nvPr>
        </p:nvSpPr>
        <p:spPr/>
        <p:txBody>
          <a:bodyPr/>
          <a:lstStyle/>
          <a:p>
            <a:fld id="{111DD336-8706-4B28-A82B-D11C595189C9}" type="slidenum">
              <a:rPr lang="en-ID" smtClean="0"/>
              <a:t>‹#›</a:t>
            </a:fld>
            <a:endParaRPr lang="en-ID"/>
          </a:p>
        </p:txBody>
      </p:sp>
    </p:spTree>
    <p:extLst>
      <p:ext uri="{BB962C8B-B14F-4D97-AF65-F5344CB8AC3E}">
        <p14:creationId xmlns:p14="http://schemas.microsoft.com/office/powerpoint/2010/main" val="27449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42985-F301-46EE-B7B3-6C1FCE9D4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6070D1C-BA9D-4348-8753-25B8698BB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FF9AE97-ECA8-44A6-926F-756F6E403A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3BFA7-7F82-46B6-A942-180074BA81D6}" type="datetimeFigureOut">
              <a:rPr lang="en-ID" smtClean="0"/>
              <a:t>07/03/2023</a:t>
            </a:fld>
            <a:endParaRPr lang="en-ID"/>
          </a:p>
        </p:txBody>
      </p:sp>
      <p:sp>
        <p:nvSpPr>
          <p:cNvPr id="5" name="Footer Placeholder 4">
            <a:extLst>
              <a:ext uri="{FF2B5EF4-FFF2-40B4-BE49-F238E27FC236}">
                <a16:creationId xmlns:a16="http://schemas.microsoft.com/office/drawing/2014/main" id="{8ABF104E-7ED2-4649-8729-7899446F9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FDB9E540-897C-4B86-8C57-835773582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D336-8706-4B28-A82B-D11C595189C9}" type="slidenum">
              <a:rPr lang="en-ID" smtClean="0"/>
              <a:t>‹#›</a:t>
            </a:fld>
            <a:endParaRPr lang="en-ID"/>
          </a:p>
        </p:txBody>
      </p:sp>
    </p:spTree>
    <p:extLst>
      <p:ext uri="{BB962C8B-B14F-4D97-AF65-F5344CB8AC3E}">
        <p14:creationId xmlns:p14="http://schemas.microsoft.com/office/powerpoint/2010/main" val="358923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8DC5B-87C4-8E95-8E1F-B2D60A970B26}"/>
              </a:ext>
            </a:extLst>
          </p:cNvPr>
          <p:cNvPicPr>
            <a:picLocks noChangeAspect="1"/>
          </p:cNvPicPr>
          <p:nvPr/>
        </p:nvPicPr>
        <p:blipFill>
          <a:blip r:embed="rId2"/>
          <a:stretch>
            <a:fillRect/>
          </a:stretch>
        </p:blipFill>
        <p:spPr>
          <a:xfrm>
            <a:off x="6033409" y="157984"/>
            <a:ext cx="5999268" cy="2911037"/>
          </a:xfrm>
          <a:prstGeom prst="rect">
            <a:avLst/>
          </a:prstGeom>
        </p:spPr>
      </p:pic>
      <p:sp>
        <p:nvSpPr>
          <p:cNvPr id="2" name="Title 1">
            <a:extLst>
              <a:ext uri="{FF2B5EF4-FFF2-40B4-BE49-F238E27FC236}">
                <a16:creationId xmlns:a16="http://schemas.microsoft.com/office/drawing/2014/main" id="{C305B38E-9826-4F72-876F-A0DC83F59192}"/>
              </a:ext>
            </a:extLst>
          </p:cNvPr>
          <p:cNvSpPr>
            <a:spLocks noGrp="1"/>
          </p:cNvSpPr>
          <p:nvPr>
            <p:ph type="ctrTitle"/>
          </p:nvPr>
        </p:nvSpPr>
        <p:spPr>
          <a:xfrm>
            <a:off x="1759256" y="3069021"/>
            <a:ext cx="8856368" cy="1655543"/>
          </a:xfrm>
        </p:spPr>
        <p:txBody>
          <a:bodyPr>
            <a:noAutofit/>
          </a:bodyPr>
          <a:lstStyle/>
          <a:p>
            <a:r>
              <a:rPr lang="en-US" b="1" dirty="0">
                <a:latin typeface="Arial Rounded MT Bold" panose="020F0704030504030204" pitchFamily="34" charset="0"/>
              </a:rPr>
              <a:t>ASN KOTA MAGELANG </a:t>
            </a:r>
            <a:r>
              <a:rPr lang="en-US" sz="4000" b="1" dirty="0"/>
              <a:t>MENYONGSONG PEMILU 2024</a:t>
            </a:r>
            <a:endParaRPr lang="en-ID" sz="4000" b="1" dirty="0"/>
          </a:p>
        </p:txBody>
      </p:sp>
      <p:pic>
        <p:nvPicPr>
          <p:cNvPr id="6" name="Picture 10">
            <a:extLst>
              <a:ext uri="{FF2B5EF4-FFF2-40B4-BE49-F238E27FC236}">
                <a16:creationId xmlns:a16="http://schemas.microsoft.com/office/drawing/2014/main" id="{56CE6F87-E01B-244F-56D9-D442A1D8B74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479" y="365446"/>
            <a:ext cx="1065337" cy="13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53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605E04-8A19-F234-BA30-7E6FF8590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16" y="47625"/>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B4B80A-C813-11C3-ED1C-BE1A1C80EEE3}"/>
              </a:ext>
            </a:extLst>
          </p:cNvPr>
          <p:cNvSpPr>
            <a:spLocks noGrp="1"/>
          </p:cNvSpPr>
          <p:nvPr>
            <p:ph idx="1"/>
          </p:nvPr>
        </p:nvSpPr>
        <p:spPr>
          <a:xfrm>
            <a:off x="969578" y="2864071"/>
            <a:ext cx="10515600" cy="630619"/>
          </a:xfrm>
          <a:solidFill>
            <a:schemeClr val="accent1">
              <a:lumMod val="60000"/>
              <a:lumOff val="40000"/>
            </a:schemeClr>
          </a:solidFill>
          <a:ln>
            <a:solidFill>
              <a:schemeClr val="accent1">
                <a:lumMod val="50000"/>
              </a:schemeClr>
            </a:solidFill>
          </a:ln>
        </p:spPr>
        <p:txBody>
          <a:bodyPr>
            <a:noAutofit/>
          </a:bodyPr>
          <a:lstStyle/>
          <a:p>
            <a:pPr marL="0" indent="0" algn="ctr">
              <a:buNone/>
            </a:pPr>
            <a:r>
              <a:rPr lang="en-US" sz="4000" b="1" dirty="0">
                <a:solidFill>
                  <a:srgbClr val="FFFF00"/>
                </a:solidFill>
              </a:rPr>
              <a:t>NETRALITAS ASN YES! BERPIHAK NO!</a:t>
            </a:r>
          </a:p>
          <a:p>
            <a:pPr marL="0" indent="0">
              <a:buNone/>
            </a:pPr>
            <a:endParaRPr lang="en-ID" sz="4000" b="1" dirty="0">
              <a:solidFill>
                <a:srgbClr val="FFFF00"/>
              </a:solidFill>
            </a:endParaRPr>
          </a:p>
        </p:txBody>
      </p:sp>
      <p:sp>
        <p:nvSpPr>
          <p:cNvPr id="4" name="Content Placeholder 2">
            <a:extLst>
              <a:ext uri="{FF2B5EF4-FFF2-40B4-BE49-F238E27FC236}">
                <a16:creationId xmlns:a16="http://schemas.microsoft.com/office/drawing/2014/main" id="{783F3987-4958-0F66-8A19-F69B4052ED74}"/>
              </a:ext>
            </a:extLst>
          </p:cNvPr>
          <p:cNvSpPr txBox="1">
            <a:spLocks/>
          </p:cNvSpPr>
          <p:nvPr/>
        </p:nvSpPr>
        <p:spPr>
          <a:xfrm>
            <a:off x="969578" y="3610303"/>
            <a:ext cx="10515600" cy="896001"/>
          </a:xfrm>
          <a:prstGeom prst="rect">
            <a:avLst/>
          </a:prstGeom>
          <a:solidFill>
            <a:schemeClr val="accent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FFFF00"/>
                </a:solidFill>
              </a:rPr>
              <a:t>ASN YANG INTEGRITAS, PROFESIONAL, NETRAL, BERSIH, MELAYANI DAN JADI PEREKAT  NKRI</a:t>
            </a:r>
          </a:p>
          <a:p>
            <a:pPr marL="0" indent="0">
              <a:buFont typeface="Arial" panose="020B0604020202020204" pitchFamily="34" charset="0"/>
              <a:buNone/>
            </a:pPr>
            <a:endParaRPr lang="en-ID" sz="4400" b="1" dirty="0">
              <a:solidFill>
                <a:srgbClr val="FFFF00"/>
              </a:solidFill>
            </a:endParaRPr>
          </a:p>
        </p:txBody>
      </p:sp>
      <p:sp>
        <p:nvSpPr>
          <p:cNvPr id="5" name="Content Placeholder 2">
            <a:extLst>
              <a:ext uri="{FF2B5EF4-FFF2-40B4-BE49-F238E27FC236}">
                <a16:creationId xmlns:a16="http://schemas.microsoft.com/office/drawing/2014/main" id="{78578338-2F52-4F3C-CB0F-CD4871AC0956}"/>
              </a:ext>
            </a:extLst>
          </p:cNvPr>
          <p:cNvSpPr txBox="1">
            <a:spLocks/>
          </p:cNvSpPr>
          <p:nvPr/>
        </p:nvSpPr>
        <p:spPr>
          <a:xfrm>
            <a:off x="969578" y="4571995"/>
            <a:ext cx="10515600" cy="1534511"/>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FFFF00"/>
                </a:solidFill>
              </a:rPr>
              <a:t>ASN KOTA MAGELANG SIAP MENSUKSESKAN PEMILU 2024</a:t>
            </a:r>
          </a:p>
          <a:p>
            <a:pPr marL="0" indent="0">
              <a:buFont typeface="Arial" panose="020B0604020202020204" pitchFamily="34" charset="0"/>
              <a:buNone/>
            </a:pPr>
            <a:endParaRPr lang="en-ID" sz="4800" b="1" dirty="0">
              <a:solidFill>
                <a:srgbClr val="FFFF00"/>
              </a:solidFill>
            </a:endParaRPr>
          </a:p>
        </p:txBody>
      </p:sp>
    </p:spTree>
    <p:extLst>
      <p:ext uri="{BB962C8B-B14F-4D97-AF65-F5344CB8AC3E}">
        <p14:creationId xmlns:p14="http://schemas.microsoft.com/office/powerpoint/2010/main" val="409636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8347E5-A25D-BD16-FC38-AC94D43D9BE5}"/>
              </a:ext>
            </a:extLst>
          </p:cNvPr>
          <p:cNvPicPr>
            <a:picLocks noGrp="1" noChangeAspect="1"/>
          </p:cNvPicPr>
          <p:nvPr>
            <p:ph idx="1"/>
          </p:nvPr>
        </p:nvPicPr>
        <p:blipFill>
          <a:blip r:embed="rId2"/>
          <a:stretch>
            <a:fillRect/>
          </a:stretch>
        </p:blipFill>
        <p:spPr>
          <a:xfrm>
            <a:off x="1975907" y="574893"/>
            <a:ext cx="7987899" cy="5990924"/>
          </a:xfrm>
          <a:prstGeom prst="rect">
            <a:avLst/>
          </a:prstGeom>
        </p:spPr>
      </p:pic>
    </p:spTree>
    <p:extLst>
      <p:ext uri="{BB962C8B-B14F-4D97-AF65-F5344CB8AC3E}">
        <p14:creationId xmlns:p14="http://schemas.microsoft.com/office/powerpoint/2010/main" val="108615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23D6E1-4BCF-74CE-F1B4-EA9A4804D073}"/>
              </a:ext>
            </a:extLst>
          </p:cNvPr>
          <p:cNvSpPr txBox="1">
            <a:spLocks noChangeArrowheads="1"/>
          </p:cNvSpPr>
          <p:nvPr/>
        </p:nvSpPr>
        <p:spPr bwMode="auto">
          <a:xfrm>
            <a:off x="3374390" y="2848293"/>
            <a:ext cx="78930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1" dirty="0">
                <a:solidFill>
                  <a:srgbClr val="FF0000"/>
                </a:solidFill>
                <a:latin typeface="Arial" panose="020B0604020202020204" pitchFamily="34" charset="0"/>
              </a:rPr>
              <a:t>PENGERTIAN :</a:t>
            </a:r>
          </a:p>
          <a:p>
            <a:pPr algn="just" eaLnBrk="1" hangingPunct="1">
              <a:lnSpc>
                <a:spcPct val="100000"/>
              </a:lnSpc>
              <a:spcBef>
                <a:spcPct val="0"/>
              </a:spcBef>
              <a:buFontTx/>
              <a:buNone/>
            </a:pPr>
            <a:r>
              <a:rPr lang="id-ID" altLang="en-US" dirty="0">
                <a:latin typeface="Arial" panose="020B0604020202020204" pitchFamily="34" charset="0"/>
              </a:rPr>
              <a:t>Yang dimaksud dengan </a:t>
            </a:r>
            <a:r>
              <a:rPr lang="en-US" altLang="en-US" b="1" dirty="0">
                <a:solidFill>
                  <a:srgbClr val="FF0000"/>
                </a:solidFill>
                <a:latin typeface="Arial" panose="020B0604020202020204" pitchFamily="34" charset="0"/>
              </a:rPr>
              <a:t>A</a:t>
            </a:r>
            <a:r>
              <a:rPr lang="id-ID" altLang="en-US" b="1" dirty="0">
                <a:solidFill>
                  <a:srgbClr val="FF0000"/>
                </a:solidFill>
                <a:latin typeface="Arial" panose="020B0604020202020204" pitchFamily="34" charset="0"/>
              </a:rPr>
              <a:t>sas </a:t>
            </a:r>
            <a:r>
              <a:rPr lang="en-US" altLang="en-US" b="1" dirty="0">
                <a:solidFill>
                  <a:srgbClr val="FF0000"/>
                </a:solidFill>
                <a:latin typeface="Arial" panose="020B0604020202020204" pitchFamily="34" charset="0"/>
              </a:rPr>
              <a:t>N</a:t>
            </a:r>
            <a:r>
              <a:rPr lang="id-ID" altLang="en-US" b="1" dirty="0">
                <a:solidFill>
                  <a:srgbClr val="FF0000"/>
                </a:solidFill>
                <a:latin typeface="Arial" panose="020B0604020202020204" pitchFamily="34" charset="0"/>
              </a:rPr>
              <a:t>etralitas </a:t>
            </a:r>
            <a:r>
              <a:rPr lang="id-ID" altLang="en-US" dirty="0">
                <a:latin typeface="Arial" panose="020B0604020202020204" pitchFamily="34" charset="0"/>
              </a:rPr>
              <a:t>adalah bahwa</a:t>
            </a:r>
            <a:r>
              <a:rPr lang="en-US" altLang="en-US" dirty="0">
                <a:latin typeface="Arial" panose="020B0604020202020204" pitchFamily="34" charset="0"/>
              </a:rPr>
              <a:t> </a:t>
            </a:r>
            <a:r>
              <a:rPr lang="id-ID" altLang="en-US" dirty="0">
                <a:latin typeface="Arial" panose="020B0604020202020204" pitchFamily="34" charset="0"/>
              </a:rPr>
              <a:t>setiap pegawai ASN tidak berpihak dari segala</a:t>
            </a:r>
            <a:r>
              <a:rPr lang="en-US" altLang="en-US" dirty="0">
                <a:latin typeface="Arial" panose="020B0604020202020204" pitchFamily="34" charset="0"/>
              </a:rPr>
              <a:t> </a:t>
            </a:r>
            <a:r>
              <a:rPr lang="id-ID" altLang="en-US" dirty="0">
                <a:latin typeface="Arial" panose="020B0604020202020204" pitchFamily="34" charset="0"/>
              </a:rPr>
              <a:t>bentuk pengaruh manapun dan tidak</a:t>
            </a:r>
            <a:r>
              <a:rPr lang="en-US" altLang="en-US" dirty="0">
                <a:latin typeface="Arial" panose="020B0604020202020204" pitchFamily="34" charset="0"/>
              </a:rPr>
              <a:t> </a:t>
            </a:r>
            <a:r>
              <a:rPr lang="id-ID" altLang="en-US" dirty="0">
                <a:latin typeface="Arial" panose="020B0604020202020204" pitchFamily="34" charset="0"/>
              </a:rPr>
              <a:t>memihak</a:t>
            </a:r>
            <a:r>
              <a:rPr lang="en-US" altLang="en-US" dirty="0">
                <a:latin typeface="Arial" panose="020B0604020202020204" pitchFamily="34" charset="0"/>
              </a:rPr>
              <a:t> </a:t>
            </a:r>
            <a:r>
              <a:rPr lang="id-ID" altLang="en-US" dirty="0">
                <a:latin typeface="Arial" panose="020B0604020202020204" pitchFamily="34" charset="0"/>
              </a:rPr>
              <a:t>kepada kepentingan siapapun.</a:t>
            </a:r>
            <a:endParaRPr lang="en-US" altLang="en-US" dirty="0">
              <a:latin typeface="Arial" panose="020B0604020202020204" pitchFamily="34" charset="0"/>
            </a:endParaRPr>
          </a:p>
          <a:p>
            <a:pPr algn="just" eaLnBrk="1" hangingPunct="1">
              <a:lnSpc>
                <a:spcPct val="100000"/>
              </a:lnSpc>
              <a:spcBef>
                <a:spcPct val="0"/>
              </a:spcBef>
              <a:buFontTx/>
              <a:buNone/>
            </a:pPr>
            <a:r>
              <a:rPr lang="en-US" altLang="id-ID" sz="2400" b="1" i="1" dirty="0">
                <a:latin typeface="Arial" panose="020B0604020202020204" pitchFamily="34" charset="0"/>
                <a:ea typeface="ＭＳ Ｐゴシック" panose="020B0600070205080204" pitchFamily="34" charset="-128"/>
              </a:rPr>
              <a:t>(</a:t>
            </a:r>
            <a:r>
              <a:rPr lang="en-US" altLang="id-ID" sz="2400" b="1" i="1" dirty="0" err="1">
                <a:latin typeface="Arial" panose="020B0604020202020204" pitchFamily="34" charset="0"/>
                <a:ea typeface="ＭＳ Ｐゴシック" panose="020B0600070205080204" pitchFamily="34" charset="-128"/>
              </a:rPr>
              <a:t>Penjelasan</a:t>
            </a:r>
            <a:r>
              <a:rPr lang="en-US" altLang="id-ID" sz="2400" b="1" i="1" dirty="0">
                <a:latin typeface="Arial" panose="020B0604020202020204" pitchFamily="34" charset="0"/>
                <a:ea typeface="ＭＳ Ｐゴシック" panose="020B0600070205080204" pitchFamily="34" charset="-128"/>
              </a:rPr>
              <a:t> </a:t>
            </a:r>
            <a:r>
              <a:rPr lang="en-US" altLang="id-ID" sz="2400" b="1" i="1" dirty="0" err="1">
                <a:latin typeface="Arial" panose="020B0604020202020204" pitchFamily="34" charset="0"/>
                <a:ea typeface="ＭＳ Ｐゴシック" panose="020B0600070205080204" pitchFamily="34" charset="-128"/>
              </a:rPr>
              <a:t>Pasal</a:t>
            </a:r>
            <a:r>
              <a:rPr lang="en-US" altLang="id-ID" sz="2400" b="1" i="1" dirty="0">
                <a:latin typeface="Arial" panose="020B0604020202020204" pitchFamily="34" charset="0"/>
                <a:ea typeface="ＭＳ Ｐゴシック" panose="020B0600070205080204" pitchFamily="34" charset="-128"/>
              </a:rPr>
              <a:t> 2  </a:t>
            </a:r>
            <a:r>
              <a:rPr lang="en-US" altLang="id-ID" sz="2400" b="1" i="1" dirty="0" err="1">
                <a:latin typeface="Arial" panose="020B0604020202020204" pitchFamily="34" charset="0"/>
                <a:ea typeface="ＭＳ Ｐゴシック" panose="020B0600070205080204" pitchFamily="34" charset="-128"/>
              </a:rPr>
              <a:t>Huruf</a:t>
            </a:r>
            <a:r>
              <a:rPr lang="en-US" altLang="id-ID" sz="2400" b="1" i="1" dirty="0">
                <a:latin typeface="Arial" panose="020B0604020202020204" pitchFamily="34" charset="0"/>
                <a:ea typeface="ＭＳ Ｐゴシック" panose="020B0600070205080204" pitchFamily="34" charset="-128"/>
              </a:rPr>
              <a:t> f UU </a:t>
            </a:r>
            <a:r>
              <a:rPr lang="en-US" altLang="id-ID" sz="2400" b="1" i="1" dirty="0" err="1">
                <a:latin typeface="Arial" panose="020B0604020202020204" pitchFamily="34" charset="0"/>
                <a:ea typeface="ＭＳ Ｐゴシック" panose="020B0600070205080204" pitchFamily="34" charset="-128"/>
              </a:rPr>
              <a:t>Nomor</a:t>
            </a:r>
            <a:r>
              <a:rPr lang="en-US" altLang="id-ID" sz="2400" b="1" i="1" dirty="0">
                <a:latin typeface="Arial" panose="020B0604020202020204" pitchFamily="34" charset="0"/>
                <a:ea typeface="ＭＳ Ｐゴシック" panose="020B0600070205080204" pitchFamily="34" charset="-128"/>
              </a:rPr>
              <a:t> 5 </a:t>
            </a:r>
            <a:r>
              <a:rPr lang="en-US" altLang="id-ID" sz="2400" b="1" i="1" dirty="0" err="1">
                <a:latin typeface="Arial" panose="020B0604020202020204" pitchFamily="34" charset="0"/>
                <a:ea typeface="ＭＳ Ｐゴシック" panose="020B0600070205080204" pitchFamily="34" charset="-128"/>
              </a:rPr>
              <a:t>Tahun</a:t>
            </a:r>
            <a:r>
              <a:rPr lang="en-US" altLang="id-ID" sz="2400" b="1" i="1" dirty="0">
                <a:latin typeface="Arial" panose="020B0604020202020204" pitchFamily="34" charset="0"/>
                <a:ea typeface="ＭＳ Ｐゴシック" panose="020B0600070205080204" pitchFamily="34" charset="-128"/>
              </a:rPr>
              <a:t> 2014)</a:t>
            </a:r>
            <a:endParaRPr lang="id-ID" altLang="en-US" sz="2400" i="1" dirty="0">
              <a:latin typeface="Arial" panose="020B0604020202020204" pitchFamily="34" charset="0"/>
            </a:endParaRPr>
          </a:p>
        </p:txBody>
      </p:sp>
      <p:sp>
        <p:nvSpPr>
          <p:cNvPr id="5" name="Title 1">
            <a:extLst>
              <a:ext uri="{FF2B5EF4-FFF2-40B4-BE49-F238E27FC236}">
                <a16:creationId xmlns:a16="http://schemas.microsoft.com/office/drawing/2014/main" id="{1E8B812B-AECB-F1F3-7C82-011925D70692}"/>
              </a:ext>
            </a:extLst>
          </p:cNvPr>
          <p:cNvSpPr txBox="1">
            <a:spLocks/>
          </p:cNvSpPr>
          <p:nvPr/>
        </p:nvSpPr>
        <p:spPr>
          <a:xfrm>
            <a:off x="158312" y="247931"/>
            <a:ext cx="6350876" cy="970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effectLst>
                  <a:outerShdw blurRad="38100" dist="38100" dir="2700000" algn="tl">
                    <a:srgbClr val="000000">
                      <a:alpha val="43137"/>
                    </a:srgbClr>
                  </a:outerShdw>
                </a:effectLst>
              </a:rPr>
              <a:t>NETRALITAS ASN</a:t>
            </a:r>
            <a:endParaRPr lang="en-ID" sz="5400"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04701A4-A62B-F55C-DAE0-F9BF10DDD993}"/>
              </a:ext>
            </a:extLst>
          </p:cNvPr>
          <p:cNvPicPr>
            <a:picLocks noChangeAspect="1"/>
          </p:cNvPicPr>
          <p:nvPr/>
        </p:nvPicPr>
        <p:blipFill>
          <a:blip r:embed="rId2"/>
          <a:stretch>
            <a:fillRect/>
          </a:stretch>
        </p:blipFill>
        <p:spPr>
          <a:xfrm>
            <a:off x="454166" y="3125054"/>
            <a:ext cx="2767824" cy="1554615"/>
          </a:xfrm>
          <a:prstGeom prst="rect">
            <a:avLst/>
          </a:prstGeom>
        </p:spPr>
      </p:pic>
      <p:sp>
        <p:nvSpPr>
          <p:cNvPr id="7" name="TextBox 6">
            <a:extLst>
              <a:ext uri="{FF2B5EF4-FFF2-40B4-BE49-F238E27FC236}">
                <a16:creationId xmlns:a16="http://schemas.microsoft.com/office/drawing/2014/main" id="{AAB55EF4-0BFD-F35F-63D9-984BE563AFF4}"/>
              </a:ext>
            </a:extLst>
          </p:cNvPr>
          <p:cNvSpPr txBox="1">
            <a:spLocks noChangeArrowheads="1"/>
          </p:cNvSpPr>
          <p:nvPr/>
        </p:nvSpPr>
        <p:spPr bwMode="auto">
          <a:xfrm>
            <a:off x="1504950" y="1317244"/>
            <a:ext cx="93357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dirty="0">
                <a:latin typeface="Arial" panose="020B0604020202020204" pitchFamily="34" charset="0"/>
              </a:rPr>
              <a:t>“</a:t>
            </a:r>
            <a:r>
              <a:rPr lang="en-US" altLang="en-US" dirty="0" err="1">
                <a:latin typeface="Arial" panose="020B0604020202020204" pitchFamily="34" charset="0"/>
              </a:rPr>
              <a:t>Penyelenggaraan</a:t>
            </a:r>
            <a:r>
              <a:rPr lang="en-US" altLang="en-US" dirty="0">
                <a:latin typeface="Arial" panose="020B0604020202020204" pitchFamily="34" charset="0"/>
              </a:rPr>
              <a:t> </a:t>
            </a:r>
            <a:r>
              <a:rPr lang="en-US" altLang="en-US" dirty="0" err="1">
                <a:latin typeface="Arial" panose="020B0604020202020204" pitchFamily="34" charset="0"/>
              </a:rPr>
              <a:t>kebijakan</a:t>
            </a:r>
            <a:r>
              <a:rPr lang="en-US" altLang="en-US" dirty="0">
                <a:latin typeface="Arial" panose="020B0604020202020204" pitchFamily="34" charset="0"/>
              </a:rPr>
              <a:t> dan </a:t>
            </a:r>
            <a:r>
              <a:rPr lang="en-US" altLang="en-US" dirty="0" err="1">
                <a:latin typeface="Arial" panose="020B0604020202020204" pitchFamily="34" charset="0"/>
              </a:rPr>
              <a:t>manajemen</a:t>
            </a:r>
            <a:r>
              <a:rPr lang="en-US" altLang="en-US" dirty="0">
                <a:latin typeface="Arial" panose="020B0604020202020204" pitchFamily="34" charset="0"/>
              </a:rPr>
              <a:t> ASN </a:t>
            </a:r>
            <a:r>
              <a:rPr lang="en-US" altLang="en-US" dirty="0" err="1">
                <a:latin typeface="Arial" panose="020B0604020202020204" pitchFamily="34" charset="0"/>
              </a:rPr>
              <a:t>berdasarkan</a:t>
            </a:r>
            <a:r>
              <a:rPr lang="en-US" altLang="en-US" dirty="0">
                <a:latin typeface="Arial" panose="020B0604020202020204" pitchFamily="34" charset="0"/>
              </a:rPr>
              <a:t> pada </a:t>
            </a:r>
            <a:r>
              <a:rPr lang="en-US" altLang="en-US" dirty="0" err="1">
                <a:latin typeface="Arial" panose="020B0604020202020204" pitchFamily="34" charset="0"/>
              </a:rPr>
              <a:t>asas</a:t>
            </a:r>
            <a:r>
              <a:rPr lang="en-US" altLang="en-US" dirty="0">
                <a:latin typeface="Arial" panose="020B0604020202020204" pitchFamily="34" charset="0"/>
              </a:rPr>
              <a:t> </a:t>
            </a:r>
            <a:r>
              <a:rPr lang="en-US" altLang="en-US" dirty="0" err="1">
                <a:latin typeface="Arial" panose="020B0604020202020204" pitchFamily="34" charset="0"/>
              </a:rPr>
              <a:t>netralitas</a:t>
            </a:r>
            <a:r>
              <a:rPr lang="en-US" altLang="en-US" dirty="0">
                <a:latin typeface="Arial" panose="020B0604020202020204" pitchFamily="34" charset="0"/>
              </a:rPr>
              <a:t>”</a:t>
            </a:r>
          </a:p>
          <a:p>
            <a:pPr algn="just" eaLnBrk="1" hangingPunct="1">
              <a:lnSpc>
                <a:spcPct val="100000"/>
              </a:lnSpc>
              <a:spcBef>
                <a:spcPct val="0"/>
              </a:spcBef>
              <a:buFontTx/>
              <a:buNone/>
            </a:pPr>
            <a:r>
              <a:rPr lang="en-US" altLang="id-ID" sz="2400" b="1" i="1" dirty="0">
                <a:latin typeface="Arial" panose="020B0604020202020204" pitchFamily="34" charset="0"/>
                <a:ea typeface="ＭＳ Ｐゴシック" panose="020B0600070205080204" pitchFamily="34" charset="-128"/>
              </a:rPr>
              <a:t>(</a:t>
            </a:r>
            <a:r>
              <a:rPr lang="en-US" altLang="id-ID" sz="2400" b="1" i="1" dirty="0" err="1">
                <a:latin typeface="Arial" panose="020B0604020202020204" pitchFamily="34" charset="0"/>
                <a:ea typeface="ＭＳ Ｐゴシック" panose="020B0600070205080204" pitchFamily="34" charset="-128"/>
              </a:rPr>
              <a:t>Pasal</a:t>
            </a:r>
            <a:r>
              <a:rPr lang="en-US" altLang="id-ID" sz="2400" b="1" i="1" dirty="0">
                <a:latin typeface="Arial" panose="020B0604020202020204" pitchFamily="34" charset="0"/>
                <a:ea typeface="ＭＳ Ｐゴシック" panose="020B0600070205080204" pitchFamily="34" charset="-128"/>
              </a:rPr>
              <a:t> 2 </a:t>
            </a:r>
            <a:r>
              <a:rPr lang="en-US" altLang="id-ID" sz="2400" b="1" i="1" dirty="0" err="1">
                <a:latin typeface="Arial" panose="020B0604020202020204" pitchFamily="34" charset="0"/>
                <a:ea typeface="ＭＳ Ｐゴシック" panose="020B0600070205080204" pitchFamily="34" charset="-128"/>
              </a:rPr>
              <a:t>Huruf</a:t>
            </a:r>
            <a:r>
              <a:rPr lang="en-US" altLang="id-ID" sz="2400" b="1" i="1" dirty="0">
                <a:latin typeface="Arial" panose="020B0604020202020204" pitchFamily="34" charset="0"/>
                <a:ea typeface="ＭＳ Ｐゴシック" panose="020B0600070205080204" pitchFamily="34" charset="-128"/>
              </a:rPr>
              <a:t> f UU </a:t>
            </a:r>
            <a:r>
              <a:rPr lang="en-US" altLang="id-ID" sz="2400" b="1" i="1" dirty="0" err="1">
                <a:latin typeface="Arial" panose="020B0604020202020204" pitchFamily="34" charset="0"/>
                <a:ea typeface="ＭＳ Ｐゴシック" panose="020B0600070205080204" pitchFamily="34" charset="-128"/>
              </a:rPr>
              <a:t>Nomor</a:t>
            </a:r>
            <a:r>
              <a:rPr lang="en-US" altLang="id-ID" sz="2400" b="1" i="1" dirty="0">
                <a:latin typeface="Arial" panose="020B0604020202020204" pitchFamily="34" charset="0"/>
                <a:ea typeface="ＭＳ Ｐゴシック" panose="020B0600070205080204" pitchFamily="34" charset="-128"/>
              </a:rPr>
              <a:t> 5 </a:t>
            </a:r>
            <a:r>
              <a:rPr lang="en-US" altLang="id-ID" sz="2400" b="1" i="1" dirty="0" err="1">
                <a:latin typeface="Arial" panose="020B0604020202020204" pitchFamily="34" charset="0"/>
                <a:ea typeface="ＭＳ Ｐゴシック" panose="020B0600070205080204" pitchFamily="34" charset="-128"/>
              </a:rPr>
              <a:t>Tahun</a:t>
            </a:r>
            <a:r>
              <a:rPr lang="en-US" altLang="id-ID" sz="2400" b="1" i="1" dirty="0">
                <a:latin typeface="Arial" panose="020B0604020202020204" pitchFamily="34" charset="0"/>
                <a:ea typeface="ＭＳ Ｐゴシック" panose="020B0600070205080204" pitchFamily="34" charset="-128"/>
              </a:rPr>
              <a:t> 2014)</a:t>
            </a:r>
            <a:endParaRPr lang="id-ID" altLang="en-US" sz="2400" i="1" dirty="0">
              <a:latin typeface="Arial" panose="020B0604020202020204" pitchFamily="34" charset="0"/>
            </a:endParaRPr>
          </a:p>
        </p:txBody>
      </p:sp>
    </p:spTree>
    <p:extLst>
      <p:ext uri="{BB962C8B-B14F-4D97-AF65-F5344CB8AC3E}">
        <p14:creationId xmlns:p14="http://schemas.microsoft.com/office/powerpoint/2010/main" val="307270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a:extLst>
              <a:ext uri="{FF2B5EF4-FFF2-40B4-BE49-F238E27FC236}">
                <a16:creationId xmlns:a16="http://schemas.microsoft.com/office/drawing/2014/main" id="{07E0AECF-9DE5-40F9-9D82-4BC5EBD3901C}"/>
              </a:ext>
            </a:extLst>
          </p:cNvPr>
          <p:cNvSpPr>
            <a:spLocks noGrp="1"/>
          </p:cNvSpPr>
          <p:nvPr>
            <p:ph type="body" sz="quarter" idx="10"/>
          </p:nvPr>
        </p:nvSpPr>
        <p:spPr>
          <a:xfrm>
            <a:off x="2829720" y="317956"/>
            <a:ext cx="5233988" cy="576263"/>
          </a:xfrm>
          <a:solidFill>
            <a:srgbClr val="7030A0">
              <a:alpha val="29019"/>
            </a:srgbClr>
          </a:solidFill>
        </p:spPr>
        <p:txBody>
          <a:bodyPr>
            <a:normAutofit lnSpcReduction="10000"/>
          </a:bodyPr>
          <a:lstStyle/>
          <a:p>
            <a:pPr algn="ctr"/>
            <a:r>
              <a:rPr lang="id-ID" altLang="id-ID" b="1" dirty="0">
                <a:solidFill>
                  <a:srgbClr val="FFFF00"/>
                </a:solidFill>
                <a:latin typeface="Arial" panose="020B0604020202020204" pitchFamily="34" charset="0"/>
              </a:rPr>
              <a:t>Asas </a:t>
            </a:r>
            <a:r>
              <a:rPr lang="en-US" altLang="id-ID" b="1" dirty="0" err="1">
                <a:solidFill>
                  <a:srgbClr val="FFFF00"/>
                </a:solidFill>
                <a:latin typeface="Arial" panose="020B0604020202020204" pitchFamily="34" charset="0"/>
              </a:rPr>
              <a:t>Netralitas</a:t>
            </a:r>
            <a:r>
              <a:rPr lang="en-US" altLang="id-ID" b="1" dirty="0">
                <a:solidFill>
                  <a:srgbClr val="FFFF00"/>
                </a:solidFill>
                <a:latin typeface="Arial" panose="020B0604020202020204" pitchFamily="34" charset="0"/>
              </a:rPr>
              <a:t> ASN</a:t>
            </a:r>
            <a:endParaRPr lang="ko-KR" altLang="en-US" b="1" dirty="0">
              <a:solidFill>
                <a:srgbClr val="FFFF00"/>
              </a:solidFill>
              <a:latin typeface="Arial" panose="020B0604020202020204" pitchFamily="34" charset="0"/>
            </a:endParaRPr>
          </a:p>
        </p:txBody>
      </p:sp>
      <p:sp>
        <p:nvSpPr>
          <p:cNvPr id="18" name="Freeform: Shape 80">
            <a:extLst>
              <a:ext uri="{FF2B5EF4-FFF2-40B4-BE49-F238E27FC236}">
                <a16:creationId xmlns:a16="http://schemas.microsoft.com/office/drawing/2014/main" id="{AEDD12BA-4D3E-4B4E-8451-851DD7CEC33D}"/>
              </a:ext>
            </a:extLst>
          </p:cNvPr>
          <p:cNvSpPr/>
          <p:nvPr/>
        </p:nvSpPr>
        <p:spPr>
          <a:xfrm>
            <a:off x="3897313" y="2701926"/>
            <a:ext cx="1009650" cy="942975"/>
          </a:xfrm>
          <a:custGeom>
            <a:avLst/>
            <a:gdLst>
              <a:gd name="connsiteX0" fmla="*/ 1010185 w 1010185"/>
              <a:gd name="connsiteY0" fmla="*/ 0 h 943450"/>
              <a:gd name="connsiteX1" fmla="*/ 1010185 w 1010185"/>
              <a:gd name="connsiteY1" fmla="*/ 720693 h 943450"/>
              <a:gd name="connsiteX2" fmla="*/ 886166 w 1010185"/>
              <a:gd name="connsiteY2" fmla="*/ 759190 h 943450"/>
              <a:gd name="connsiteX3" fmla="*/ 637074 w 1010185"/>
              <a:gd name="connsiteY3" fmla="*/ 927132 h 943450"/>
              <a:gd name="connsiteX4" fmla="*/ 623611 w 1010185"/>
              <a:gd name="connsiteY4" fmla="*/ 943450 h 943450"/>
              <a:gd name="connsiteX5" fmla="*/ 0 w 1010185"/>
              <a:gd name="connsiteY5" fmla="*/ 583408 h 943450"/>
              <a:gd name="connsiteX6" fmla="*/ 38903 w 1010185"/>
              <a:gd name="connsiteY6" fmla="*/ 531384 h 943450"/>
              <a:gd name="connsiteX7" fmla="*/ 890247 w 1010185"/>
              <a:gd name="connsiteY7" fmla="*/ 18304 h 943450"/>
              <a:gd name="connsiteX8" fmla="*/ 1010185 w 1010185"/>
              <a:gd name="connsiteY8" fmla="*/ 0 h 9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85" h="943450">
                <a:moveTo>
                  <a:pt x="1010185" y="0"/>
                </a:moveTo>
                <a:lnTo>
                  <a:pt x="1010185" y="720693"/>
                </a:lnTo>
                <a:lnTo>
                  <a:pt x="886166" y="759190"/>
                </a:lnTo>
                <a:cubicBezTo>
                  <a:pt x="792411" y="798845"/>
                  <a:pt x="707980" y="856226"/>
                  <a:pt x="637074" y="927132"/>
                </a:cubicBezTo>
                <a:lnTo>
                  <a:pt x="623611" y="943450"/>
                </a:lnTo>
                <a:lnTo>
                  <a:pt x="0" y="583408"/>
                </a:lnTo>
                <a:lnTo>
                  <a:pt x="38903" y="531384"/>
                </a:lnTo>
                <a:cubicBezTo>
                  <a:pt x="251929" y="273256"/>
                  <a:pt x="550013" y="87926"/>
                  <a:pt x="890247" y="18304"/>
                </a:cubicBezTo>
                <a:lnTo>
                  <a:pt x="1010185" y="0"/>
                </a:lnTo>
                <a:close/>
              </a:path>
            </a:pathLst>
          </a:custGeom>
          <a:solidFill>
            <a:srgbClr val="FFC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1" name="Freeform: Shape 82">
            <a:extLst>
              <a:ext uri="{FF2B5EF4-FFF2-40B4-BE49-F238E27FC236}">
                <a16:creationId xmlns:a16="http://schemas.microsoft.com/office/drawing/2014/main" id="{E3F05233-C28B-46D5-83E1-4596738997C1}"/>
              </a:ext>
            </a:extLst>
          </p:cNvPr>
          <p:cNvSpPr/>
          <p:nvPr/>
        </p:nvSpPr>
        <p:spPr>
          <a:xfrm>
            <a:off x="5268914" y="2701926"/>
            <a:ext cx="1011237" cy="942975"/>
          </a:xfrm>
          <a:custGeom>
            <a:avLst/>
            <a:gdLst>
              <a:gd name="connsiteX0" fmla="*/ 0 w 1010184"/>
              <a:gd name="connsiteY0" fmla="*/ 0 h 943450"/>
              <a:gd name="connsiteX1" fmla="*/ 119937 w 1010184"/>
              <a:gd name="connsiteY1" fmla="*/ 18304 h 943450"/>
              <a:gd name="connsiteX2" fmla="*/ 971281 w 1010184"/>
              <a:gd name="connsiteY2" fmla="*/ 531384 h 943450"/>
              <a:gd name="connsiteX3" fmla="*/ 1010184 w 1010184"/>
              <a:gd name="connsiteY3" fmla="*/ 583408 h 943450"/>
              <a:gd name="connsiteX4" fmla="*/ 386574 w 1010184"/>
              <a:gd name="connsiteY4" fmla="*/ 943450 h 943450"/>
              <a:gd name="connsiteX5" fmla="*/ 373110 w 1010184"/>
              <a:gd name="connsiteY5" fmla="*/ 927132 h 943450"/>
              <a:gd name="connsiteX6" fmla="*/ 124018 w 1010184"/>
              <a:gd name="connsiteY6" fmla="*/ 759190 h 943450"/>
              <a:gd name="connsiteX7" fmla="*/ 0 w 1010184"/>
              <a:gd name="connsiteY7" fmla="*/ 720693 h 943450"/>
              <a:gd name="connsiteX8" fmla="*/ 0 w 1010184"/>
              <a:gd name="connsiteY8" fmla="*/ 0 h 9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84" h="943450">
                <a:moveTo>
                  <a:pt x="0" y="0"/>
                </a:moveTo>
                <a:lnTo>
                  <a:pt x="119937" y="18304"/>
                </a:lnTo>
                <a:cubicBezTo>
                  <a:pt x="460171" y="87926"/>
                  <a:pt x="758255" y="273256"/>
                  <a:pt x="971281" y="531384"/>
                </a:cubicBezTo>
                <a:lnTo>
                  <a:pt x="1010184" y="583408"/>
                </a:lnTo>
                <a:lnTo>
                  <a:pt x="386574" y="943450"/>
                </a:lnTo>
                <a:lnTo>
                  <a:pt x="373110" y="927132"/>
                </a:lnTo>
                <a:cubicBezTo>
                  <a:pt x="302204" y="856226"/>
                  <a:pt x="217773" y="798845"/>
                  <a:pt x="124018" y="759190"/>
                </a:cubicBezTo>
                <a:lnTo>
                  <a:pt x="0" y="720693"/>
                </a:lnTo>
                <a:lnTo>
                  <a:pt x="0"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2" name="Freeform: Shape 83">
            <a:extLst>
              <a:ext uri="{FF2B5EF4-FFF2-40B4-BE49-F238E27FC236}">
                <a16:creationId xmlns:a16="http://schemas.microsoft.com/office/drawing/2014/main" id="{6229DF34-9AB3-402B-9048-3073B26B7FBC}"/>
              </a:ext>
            </a:extLst>
          </p:cNvPr>
          <p:cNvSpPr/>
          <p:nvPr/>
        </p:nvSpPr>
        <p:spPr>
          <a:xfrm>
            <a:off x="3595689" y="3597275"/>
            <a:ext cx="746125" cy="1169988"/>
          </a:xfrm>
          <a:custGeom>
            <a:avLst/>
            <a:gdLst>
              <a:gd name="connsiteX0" fmla="*/ 119318 w 745935"/>
              <a:gd name="connsiteY0" fmla="*/ 0 h 1168972"/>
              <a:gd name="connsiteX1" fmla="*/ 745935 w 745935"/>
              <a:gd name="connsiteY1" fmla="*/ 361777 h 1168972"/>
              <a:gd name="connsiteX2" fmla="*/ 725562 w 745935"/>
              <a:gd name="connsiteY2" fmla="*/ 427409 h 1168972"/>
              <a:gd name="connsiteX3" fmla="*/ 709641 w 745935"/>
              <a:gd name="connsiteY3" fmla="*/ 585341 h 1168972"/>
              <a:gd name="connsiteX4" fmla="*/ 725562 w 745935"/>
              <a:gd name="connsiteY4" fmla="*/ 743273 h 1168972"/>
              <a:gd name="connsiteX5" fmla="*/ 745359 w 745935"/>
              <a:gd name="connsiteY5" fmla="*/ 807051 h 1168972"/>
              <a:gd name="connsiteX6" fmla="*/ 118494 w 745935"/>
              <a:gd name="connsiteY6" fmla="*/ 1168972 h 1168972"/>
              <a:gd name="connsiteX7" fmla="*/ 117350 w 745935"/>
              <a:gd name="connsiteY7" fmla="*/ 1166597 h 1168972"/>
              <a:gd name="connsiteX8" fmla="*/ 0 w 745935"/>
              <a:gd name="connsiteY8" fmla="*/ 585341 h 1168972"/>
              <a:gd name="connsiteX9" fmla="*/ 117350 w 745935"/>
              <a:gd name="connsiteY9" fmla="*/ 4085 h 1168972"/>
              <a:gd name="connsiteX10" fmla="*/ 119318 w 745935"/>
              <a:gd name="connsiteY10" fmla="*/ 0 h 116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935" h="1168972">
                <a:moveTo>
                  <a:pt x="119318" y="0"/>
                </a:moveTo>
                <a:lnTo>
                  <a:pt x="745935" y="361777"/>
                </a:lnTo>
                <a:lnTo>
                  <a:pt x="725562" y="427409"/>
                </a:lnTo>
                <a:cubicBezTo>
                  <a:pt x="715123" y="478422"/>
                  <a:pt x="709641" y="531242"/>
                  <a:pt x="709641" y="585341"/>
                </a:cubicBezTo>
                <a:cubicBezTo>
                  <a:pt x="709641" y="639441"/>
                  <a:pt x="715123" y="692260"/>
                  <a:pt x="725562" y="743273"/>
                </a:cubicBezTo>
                <a:lnTo>
                  <a:pt x="745359" y="807051"/>
                </a:lnTo>
                <a:lnTo>
                  <a:pt x="118494" y="1168972"/>
                </a:lnTo>
                <a:lnTo>
                  <a:pt x="117350" y="1166597"/>
                </a:lnTo>
                <a:cubicBezTo>
                  <a:pt x="41785" y="987942"/>
                  <a:pt x="0" y="791521"/>
                  <a:pt x="0" y="585341"/>
                </a:cubicBezTo>
                <a:cubicBezTo>
                  <a:pt x="0" y="379161"/>
                  <a:pt x="41785" y="182740"/>
                  <a:pt x="117350" y="4085"/>
                </a:cubicBezTo>
                <a:lnTo>
                  <a:pt x="119318"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3" name="Freeform: Shape 86">
            <a:extLst>
              <a:ext uri="{FF2B5EF4-FFF2-40B4-BE49-F238E27FC236}">
                <a16:creationId xmlns:a16="http://schemas.microsoft.com/office/drawing/2014/main" id="{B879A0FB-7B9B-41DF-AC8B-AFAC4D5D1694}"/>
              </a:ext>
            </a:extLst>
          </p:cNvPr>
          <p:cNvSpPr/>
          <p:nvPr/>
        </p:nvSpPr>
        <p:spPr>
          <a:xfrm>
            <a:off x="5835651" y="3597275"/>
            <a:ext cx="746125" cy="1169988"/>
          </a:xfrm>
          <a:custGeom>
            <a:avLst/>
            <a:gdLst>
              <a:gd name="connsiteX0" fmla="*/ 626617 w 745935"/>
              <a:gd name="connsiteY0" fmla="*/ 0 h 1168970"/>
              <a:gd name="connsiteX1" fmla="*/ 628585 w 745935"/>
              <a:gd name="connsiteY1" fmla="*/ 4085 h 1168970"/>
              <a:gd name="connsiteX2" fmla="*/ 745935 w 745935"/>
              <a:gd name="connsiteY2" fmla="*/ 585341 h 1168970"/>
              <a:gd name="connsiteX3" fmla="*/ 628585 w 745935"/>
              <a:gd name="connsiteY3" fmla="*/ 1166597 h 1168970"/>
              <a:gd name="connsiteX4" fmla="*/ 627442 w 745935"/>
              <a:gd name="connsiteY4" fmla="*/ 1168970 h 1168970"/>
              <a:gd name="connsiteX5" fmla="*/ 576 w 745935"/>
              <a:gd name="connsiteY5" fmla="*/ 807049 h 1168970"/>
              <a:gd name="connsiteX6" fmla="*/ 20373 w 745935"/>
              <a:gd name="connsiteY6" fmla="*/ 743273 h 1168970"/>
              <a:gd name="connsiteX7" fmla="*/ 36294 w 745935"/>
              <a:gd name="connsiteY7" fmla="*/ 585341 h 1168970"/>
              <a:gd name="connsiteX8" fmla="*/ 20373 w 745935"/>
              <a:gd name="connsiteY8" fmla="*/ 427409 h 1168970"/>
              <a:gd name="connsiteX9" fmla="*/ 0 w 745935"/>
              <a:gd name="connsiteY9" fmla="*/ 361777 h 1168970"/>
              <a:gd name="connsiteX10" fmla="*/ 626617 w 745935"/>
              <a:gd name="connsiteY10" fmla="*/ 0 h 116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935" h="1168970">
                <a:moveTo>
                  <a:pt x="626617" y="0"/>
                </a:moveTo>
                <a:lnTo>
                  <a:pt x="628585" y="4085"/>
                </a:lnTo>
                <a:cubicBezTo>
                  <a:pt x="704150" y="182740"/>
                  <a:pt x="745935" y="379161"/>
                  <a:pt x="745935" y="585341"/>
                </a:cubicBezTo>
                <a:cubicBezTo>
                  <a:pt x="745935" y="791521"/>
                  <a:pt x="704150" y="987942"/>
                  <a:pt x="628585" y="1166597"/>
                </a:cubicBezTo>
                <a:lnTo>
                  <a:pt x="627442" y="1168970"/>
                </a:lnTo>
                <a:lnTo>
                  <a:pt x="576" y="807049"/>
                </a:lnTo>
                <a:lnTo>
                  <a:pt x="20373" y="743273"/>
                </a:lnTo>
                <a:cubicBezTo>
                  <a:pt x="30812" y="692260"/>
                  <a:pt x="36294" y="639441"/>
                  <a:pt x="36294" y="585341"/>
                </a:cubicBezTo>
                <a:cubicBezTo>
                  <a:pt x="36294" y="531242"/>
                  <a:pt x="30812" y="478422"/>
                  <a:pt x="20373" y="427409"/>
                </a:cubicBezTo>
                <a:lnTo>
                  <a:pt x="0" y="361777"/>
                </a:lnTo>
                <a:lnTo>
                  <a:pt x="626617" y="0"/>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4" name="Freeform: Shape 87">
            <a:extLst>
              <a:ext uri="{FF2B5EF4-FFF2-40B4-BE49-F238E27FC236}">
                <a16:creationId xmlns:a16="http://schemas.microsoft.com/office/drawing/2014/main" id="{743499CF-D137-46A8-B56E-5A9194929B68}"/>
              </a:ext>
            </a:extLst>
          </p:cNvPr>
          <p:cNvSpPr/>
          <p:nvPr/>
        </p:nvSpPr>
        <p:spPr>
          <a:xfrm>
            <a:off x="5268914" y="4719638"/>
            <a:ext cx="1011237" cy="944562"/>
          </a:xfrm>
          <a:custGeom>
            <a:avLst/>
            <a:gdLst>
              <a:gd name="connsiteX0" fmla="*/ 387798 w 1011329"/>
              <a:gd name="connsiteY0" fmla="*/ 0 h 944933"/>
              <a:gd name="connsiteX1" fmla="*/ 1011329 w 1011329"/>
              <a:gd name="connsiteY1" fmla="*/ 359996 h 944933"/>
              <a:gd name="connsiteX2" fmla="*/ 971282 w 1011329"/>
              <a:gd name="connsiteY2" fmla="*/ 413549 h 944933"/>
              <a:gd name="connsiteX3" fmla="*/ 119938 w 1011329"/>
              <a:gd name="connsiteY3" fmla="*/ 926629 h 944933"/>
              <a:gd name="connsiteX4" fmla="*/ 0 w 1011329"/>
              <a:gd name="connsiteY4" fmla="*/ 944933 h 944933"/>
              <a:gd name="connsiteX5" fmla="*/ 0 w 1011329"/>
              <a:gd name="connsiteY5" fmla="*/ 224241 h 944933"/>
              <a:gd name="connsiteX6" fmla="*/ 124019 w 1011329"/>
              <a:gd name="connsiteY6" fmla="*/ 185743 h 944933"/>
              <a:gd name="connsiteX7" fmla="*/ 373111 w 1011329"/>
              <a:gd name="connsiteY7" fmla="*/ 17801 h 944933"/>
              <a:gd name="connsiteX8" fmla="*/ 387798 w 1011329"/>
              <a:gd name="connsiteY8" fmla="*/ 0 h 9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329" h="944933">
                <a:moveTo>
                  <a:pt x="387798" y="0"/>
                </a:moveTo>
                <a:lnTo>
                  <a:pt x="1011329" y="359996"/>
                </a:lnTo>
                <a:lnTo>
                  <a:pt x="971282" y="413549"/>
                </a:lnTo>
                <a:cubicBezTo>
                  <a:pt x="758256" y="671677"/>
                  <a:pt x="460172" y="857007"/>
                  <a:pt x="119938" y="926629"/>
                </a:cubicBezTo>
                <a:lnTo>
                  <a:pt x="0" y="944933"/>
                </a:lnTo>
                <a:lnTo>
                  <a:pt x="0" y="224241"/>
                </a:lnTo>
                <a:lnTo>
                  <a:pt x="124019" y="185743"/>
                </a:lnTo>
                <a:cubicBezTo>
                  <a:pt x="217774" y="146088"/>
                  <a:pt x="302205" y="88707"/>
                  <a:pt x="373111" y="17801"/>
                </a:cubicBezTo>
                <a:lnTo>
                  <a:pt x="387798"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5" name="Freeform: Shape 89">
            <a:extLst>
              <a:ext uri="{FF2B5EF4-FFF2-40B4-BE49-F238E27FC236}">
                <a16:creationId xmlns:a16="http://schemas.microsoft.com/office/drawing/2014/main" id="{198C7EAB-6D26-436A-9D81-28CE595203E4}"/>
              </a:ext>
            </a:extLst>
          </p:cNvPr>
          <p:cNvSpPr/>
          <p:nvPr/>
        </p:nvSpPr>
        <p:spPr>
          <a:xfrm>
            <a:off x="3895725" y="4719638"/>
            <a:ext cx="1011238" cy="944562"/>
          </a:xfrm>
          <a:custGeom>
            <a:avLst/>
            <a:gdLst>
              <a:gd name="connsiteX0" fmla="*/ 623531 w 1011327"/>
              <a:gd name="connsiteY0" fmla="*/ 0 h 944931"/>
              <a:gd name="connsiteX1" fmla="*/ 638217 w 1011327"/>
              <a:gd name="connsiteY1" fmla="*/ 17799 h 944931"/>
              <a:gd name="connsiteX2" fmla="*/ 887309 w 1011327"/>
              <a:gd name="connsiteY2" fmla="*/ 185741 h 944931"/>
              <a:gd name="connsiteX3" fmla="*/ 1011327 w 1011327"/>
              <a:gd name="connsiteY3" fmla="*/ 224238 h 944931"/>
              <a:gd name="connsiteX4" fmla="*/ 1011327 w 1011327"/>
              <a:gd name="connsiteY4" fmla="*/ 944931 h 944931"/>
              <a:gd name="connsiteX5" fmla="*/ 891390 w 1011327"/>
              <a:gd name="connsiteY5" fmla="*/ 926627 h 944931"/>
              <a:gd name="connsiteX6" fmla="*/ 40046 w 1011327"/>
              <a:gd name="connsiteY6" fmla="*/ 413547 h 944931"/>
              <a:gd name="connsiteX7" fmla="*/ 0 w 1011327"/>
              <a:gd name="connsiteY7" fmla="*/ 359996 h 944931"/>
              <a:gd name="connsiteX8" fmla="*/ 623531 w 1011327"/>
              <a:gd name="connsiteY8" fmla="*/ 0 h 94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327" h="944931">
                <a:moveTo>
                  <a:pt x="623531" y="0"/>
                </a:moveTo>
                <a:lnTo>
                  <a:pt x="638217" y="17799"/>
                </a:lnTo>
                <a:cubicBezTo>
                  <a:pt x="709123" y="88705"/>
                  <a:pt x="793554" y="146086"/>
                  <a:pt x="887309" y="185741"/>
                </a:cubicBezTo>
                <a:lnTo>
                  <a:pt x="1011327" y="224238"/>
                </a:lnTo>
                <a:lnTo>
                  <a:pt x="1011327" y="944931"/>
                </a:lnTo>
                <a:lnTo>
                  <a:pt x="891390" y="926627"/>
                </a:lnTo>
                <a:cubicBezTo>
                  <a:pt x="551156" y="857005"/>
                  <a:pt x="253072" y="671675"/>
                  <a:pt x="40046" y="413547"/>
                </a:cubicBezTo>
                <a:lnTo>
                  <a:pt x="0" y="359996"/>
                </a:lnTo>
                <a:lnTo>
                  <a:pt x="623531" y="0"/>
                </a:ln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6" name="Oval 25">
            <a:extLst>
              <a:ext uri="{FF2B5EF4-FFF2-40B4-BE49-F238E27FC236}">
                <a16:creationId xmlns:a16="http://schemas.microsoft.com/office/drawing/2014/main" id="{FEFEFB50-75A9-41F3-8D69-9F82D5095D52}"/>
              </a:ext>
            </a:extLst>
          </p:cNvPr>
          <p:cNvSpPr/>
          <p:nvPr/>
        </p:nvSpPr>
        <p:spPr>
          <a:xfrm>
            <a:off x="4229101" y="3322638"/>
            <a:ext cx="1719263" cy="1719262"/>
          </a:xfrm>
          <a:prstGeom prst="ellipse">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pic>
        <p:nvPicPr>
          <p:cNvPr id="31754" name="Graphic 34" descr="Chat">
            <a:extLst>
              <a:ext uri="{FF2B5EF4-FFF2-40B4-BE49-F238E27FC236}">
                <a16:creationId xmlns:a16="http://schemas.microsoft.com/office/drawing/2014/main" id="{E19B7841-4318-4E34-903E-3ADF2F659FE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24350" y="29670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Graphic 37" descr="Database">
            <a:extLst>
              <a:ext uri="{FF2B5EF4-FFF2-40B4-BE49-F238E27FC236}">
                <a16:creationId xmlns:a16="http://schemas.microsoft.com/office/drawing/2014/main" id="{C1AB1518-DFC9-4BC5-BAB5-43920BA5B2E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2288" y="4978401"/>
            <a:ext cx="404812" cy="404813"/>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6" name="Rectangle 23">
            <a:extLst>
              <a:ext uri="{FF2B5EF4-FFF2-40B4-BE49-F238E27FC236}">
                <a16:creationId xmlns:a16="http://schemas.microsoft.com/office/drawing/2014/main" id="{C69EAD90-065F-4A4D-A964-AFFEB6FD481F}"/>
              </a:ext>
            </a:extLst>
          </p:cNvPr>
          <p:cNvSpPr>
            <a:spLocks noChangeArrowheads="1"/>
          </p:cNvSpPr>
          <p:nvPr/>
        </p:nvSpPr>
        <p:spPr bwMode="auto">
          <a:xfrm>
            <a:off x="6672264" y="3990976"/>
            <a:ext cx="1328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d-ID" altLang="id-ID" sz="2400" b="1">
                <a:solidFill>
                  <a:srgbClr val="FF0000"/>
                </a:solidFill>
                <a:latin typeface="Arial" panose="020B0604020202020204" pitchFamily="34" charset="0"/>
              </a:rPr>
              <a:t>Objektif</a:t>
            </a:r>
            <a:endParaRPr lang="en-US" altLang="id-ID" sz="1000">
              <a:solidFill>
                <a:srgbClr val="FF0000"/>
              </a:solidFill>
              <a:latin typeface="Arial" panose="020B0604020202020204" pitchFamily="34" charset="0"/>
            </a:endParaRPr>
          </a:p>
        </p:txBody>
      </p:sp>
      <p:sp>
        <p:nvSpPr>
          <p:cNvPr id="30" name="Rectangle 29">
            <a:extLst>
              <a:ext uri="{FF2B5EF4-FFF2-40B4-BE49-F238E27FC236}">
                <a16:creationId xmlns:a16="http://schemas.microsoft.com/office/drawing/2014/main" id="{4FAB04A3-07E7-4A89-80E5-E4B631D0609B}"/>
              </a:ext>
            </a:extLst>
          </p:cNvPr>
          <p:cNvSpPr/>
          <p:nvPr/>
        </p:nvSpPr>
        <p:spPr>
          <a:xfrm>
            <a:off x="5948363" y="5389564"/>
            <a:ext cx="686406" cy="461665"/>
          </a:xfrm>
          <a:prstGeom prst="rect">
            <a:avLst/>
          </a:prstGeom>
        </p:spPr>
        <p:txBody>
          <a:bodyPr wrap="none">
            <a:spAutoFit/>
          </a:bodyPr>
          <a:lstStyle/>
          <a:p>
            <a:pPr>
              <a:defRPr/>
            </a:pPr>
            <a:r>
              <a:rPr lang="id-ID" sz="2400" b="1" dirty="0">
                <a:solidFill>
                  <a:srgbClr val="FF0000"/>
                </a:solidFill>
              </a:rPr>
              <a:t>Adil</a:t>
            </a:r>
            <a:endParaRPr lang="en-US" sz="1000" dirty="0">
              <a:solidFill>
                <a:srgbClr val="FF0000"/>
              </a:solidFill>
            </a:endParaRPr>
          </a:p>
        </p:txBody>
      </p:sp>
      <p:sp>
        <p:nvSpPr>
          <p:cNvPr id="31" name="Rectangle 30">
            <a:extLst>
              <a:ext uri="{FF2B5EF4-FFF2-40B4-BE49-F238E27FC236}">
                <a16:creationId xmlns:a16="http://schemas.microsoft.com/office/drawing/2014/main" id="{EA901263-F33C-45B8-ACEE-B726833FF1A7}"/>
              </a:ext>
            </a:extLst>
          </p:cNvPr>
          <p:cNvSpPr/>
          <p:nvPr/>
        </p:nvSpPr>
        <p:spPr>
          <a:xfrm>
            <a:off x="1817688" y="5414964"/>
            <a:ext cx="2234330" cy="461665"/>
          </a:xfrm>
          <a:prstGeom prst="rect">
            <a:avLst/>
          </a:prstGeom>
        </p:spPr>
        <p:txBody>
          <a:bodyPr wrap="none">
            <a:spAutoFit/>
          </a:bodyPr>
          <a:lstStyle/>
          <a:p>
            <a:pPr>
              <a:defRPr/>
            </a:pPr>
            <a:r>
              <a:rPr lang="id-ID" sz="2400" b="1" dirty="0">
                <a:solidFill>
                  <a:srgbClr val="FF0000"/>
                </a:solidFill>
              </a:rPr>
              <a:t>Bebas Pengaruh</a:t>
            </a:r>
            <a:endParaRPr lang="en-US" sz="1000" dirty="0">
              <a:solidFill>
                <a:srgbClr val="FF0000"/>
              </a:solidFill>
            </a:endParaRPr>
          </a:p>
        </p:txBody>
      </p:sp>
      <p:sp>
        <p:nvSpPr>
          <p:cNvPr id="32" name="Rectangle 31">
            <a:extLst>
              <a:ext uri="{FF2B5EF4-FFF2-40B4-BE49-F238E27FC236}">
                <a16:creationId xmlns:a16="http://schemas.microsoft.com/office/drawing/2014/main" id="{511629CD-F847-431C-B520-3977CAC82F22}"/>
              </a:ext>
            </a:extLst>
          </p:cNvPr>
          <p:cNvSpPr/>
          <p:nvPr/>
        </p:nvSpPr>
        <p:spPr>
          <a:xfrm>
            <a:off x="1951315" y="3768726"/>
            <a:ext cx="1461810" cy="830997"/>
          </a:xfrm>
          <a:prstGeom prst="rect">
            <a:avLst/>
          </a:prstGeom>
        </p:spPr>
        <p:txBody>
          <a:bodyPr wrap="none">
            <a:spAutoFit/>
          </a:bodyPr>
          <a:lstStyle/>
          <a:p>
            <a:pPr algn="r">
              <a:defRPr/>
            </a:pPr>
            <a:r>
              <a:rPr lang="id-ID" sz="2400" b="1" dirty="0">
                <a:solidFill>
                  <a:srgbClr val="FF0000"/>
                </a:solidFill>
              </a:rPr>
              <a:t>Bebas </a:t>
            </a:r>
          </a:p>
          <a:p>
            <a:pPr algn="r">
              <a:defRPr/>
            </a:pPr>
            <a:r>
              <a:rPr lang="id-ID" sz="2400" b="1" dirty="0">
                <a:solidFill>
                  <a:srgbClr val="FF0000"/>
                </a:solidFill>
              </a:rPr>
              <a:t>Intervensi</a:t>
            </a:r>
            <a:endParaRPr lang="en-US" sz="1000" dirty="0">
              <a:solidFill>
                <a:srgbClr val="FF0000"/>
              </a:solidFill>
            </a:endParaRPr>
          </a:p>
        </p:txBody>
      </p:sp>
      <p:sp>
        <p:nvSpPr>
          <p:cNvPr id="33" name="Rectangle 32">
            <a:extLst>
              <a:ext uri="{FF2B5EF4-FFF2-40B4-BE49-F238E27FC236}">
                <a16:creationId xmlns:a16="http://schemas.microsoft.com/office/drawing/2014/main" id="{CA8BD847-C0D0-4130-B0B0-FD231882BBAC}"/>
              </a:ext>
            </a:extLst>
          </p:cNvPr>
          <p:cNvSpPr/>
          <p:nvPr/>
        </p:nvSpPr>
        <p:spPr>
          <a:xfrm>
            <a:off x="2421380" y="2174876"/>
            <a:ext cx="1910908" cy="830997"/>
          </a:xfrm>
          <a:prstGeom prst="rect">
            <a:avLst/>
          </a:prstGeom>
        </p:spPr>
        <p:txBody>
          <a:bodyPr wrap="none">
            <a:spAutoFit/>
          </a:bodyPr>
          <a:lstStyle/>
          <a:p>
            <a:pPr algn="r">
              <a:defRPr/>
            </a:pPr>
            <a:r>
              <a:rPr lang="id-ID" sz="2400" b="1" dirty="0">
                <a:solidFill>
                  <a:srgbClr val="FF0000"/>
                </a:solidFill>
              </a:rPr>
              <a:t>Bebas Konflik</a:t>
            </a:r>
          </a:p>
          <a:p>
            <a:pPr algn="r">
              <a:defRPr/>
            </a:pPr>
            <a:r>
              <a:rPr lang="id-ID" sz="2400" b="1" dirty="0">
                <a:solidFill>
                  <a:srgbClr val="FF0000"/>
                </a:solidFill>
              </a:rPr>
              <a:t>Kepentingan</a:t>
            </a:r>
            <a:endParaRPr lang="en-US" sz="1000" dirty="0">
              <a:solidFill>
                <a:srgbClr val="FF0000"/>
              </a:solidFill>
            </a:endParaRPr>
          </a:p>
        </p:txBody>
      </p:sp>
      <p:sp>
        <p:nvSpPr>
          <p:cNvPr id="34" name="Freeform: Shape 55">
            <a:extLst>
              <a:ext uri="{FF2B5EF4-FFF2-40B4-BE49-F238E27FC236}">
                <a16:creationId xmlns:a16="http://schemas.microsoft.com/office/drawing/2014/main" id="{731A6347-3744-46CA-BF91-7628108CCC86}"/>
              </a:ext>
            </a:extLst>
          </p:cNvPr>
          <p:cNvSpPr/>
          <p:nvPr/>
        </p:nvSpPr>
        <p:spPr>
          <a:xfrm>
            <a:off x="4546601" y="3436939"/>
            <a:ext cx="360363" cy="244475"/>
          </a:xfrm>
          <a:custGeom>
            <a:avLst/>
            <a:gdLst>
              <a:gd name="connsiteX0" fmla="*/ 360334 w 360334"/>
              <a:gd name="connsiteY0" fmla="*/ 0 h 244463"/>
              <a:gd name="connsiteX1" fmla="*/ 360334 w 360334"/>
              <a:gd name="connsiteY1" fmla="*/ 77818 h 244463"/>
              <a:gd name="connsiteX2" fmla="*/ 273319 w 360334"/>
              <a:gd name="connsiteY2" fmla="*/ 104829 h 244463"/>
              <a:gd name="connsiteX3" fmla="*/ 158837 w 360334"/>
              <a:gd name="connsiteY3" fmla="*/ 166968 h 244463"/>
              <a:gd name="connsiteX4" fmla="*/ 64912 w 360334"/>
              <a:gd name="connsiteY4" fmla="*/ 244463 h 244463"/>
              <a:gd name="connsiteX5" fmla="*/ 0 w 360334"/>
              <a:gd name="connsiteY5" fmla="*/ 206986 h 244463"/>
              <a:gd name="connsiteX6" fmla="*/ 8944 w 360334"/>
              <a:gd name="connsiteY6" fmla="*/ 196145 h 244463"/>
              <a:gd name="connsiteX7" fmla="*/ 248272 w 360334"/>
              <a:gd name="connsiteY7" fmla="*/ 34786 h 24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34" h="244463">
                <a:moveTo>
                  <a:pt x="360334" y="0"/>
                </a:moveTo>
                <a:lnTo>
                  <a:pt x="360334" y="77818"/>
                </a:lnTo>
                <a:lnTo>
                  <a:pt x="273319" y="104829"/>
                </a:lnTo>
                <a:cubicBezTo>
                  <a:pt x="233003" y="121881"/>
                  <a:pt x="194692" y="142745"/>
                  <a:pt x="158837" y="166968"/>
                </a:cubicBezTo>
                <a:lnTo>
                  <a:pt x="64912" y="244463"/>
                </a:lnTo>
                <a:lnTo>
                  <a:pt x="0" y="206986"/>
                </a:lnTo>
                <a:lnTo>
                  <a:pt x="8944" y="196145"/>
                </a:lnTo>
                <a:cubicBezTo>
                  <a:pt x="77071" y="128018"/>
                  <a:pt x="158192" y="72886"/>
                  <a:pt x="248272" y="34786"/>
                </a:cubicBezTo>
                <a:close/>
              </a:path>
            </a:pathLst>
          </a:custGeom>
          <a:solidFill>
            <a:srgbClr val="FFC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6" name="Freeform: Shape 57">
            <a:extLst>
              <a:ext uri="{FF2B5EF4-FFF2-40B4-BE49-F238E27FC236}">
                <a16:creationId xmlns:a16="http://schemas.microsoft.com/office/drawing/2014/main" id="{EA2F6EAC-23E6-4C3D-BB08-C1967B9A1A97}"/>
              </a:ext>
            </a:extLst>
          </p:cNvPr>
          <p:cNvSpPr/>
          <p:nvPr/>
        </p:nvSpPr>
        <p:spPr>
          <a:xfrm>
            <a:off x="5268913" y="3436938"/>
            <a:ext cx="360362" cy="247650"/>
          </a:xfrm>
          <a:custGeom>
            <a:avLst/>
            <a:gdLst>
              <a:gd name="connsiteX0" fmla="*/ 0 w 360334"/>
              <a:gd name="connsiteY0" fmla="*/ 0 h 248328"/>
              <a:gd name="connsiteX1" fmla="*/ 112061 w 360334"/>
              <a:gd name="connsiteY1" fmla="*/ 34786 h 248328"/>
              <a:gd name="connsiteX2" fmla="*/ 351389 w 360334"/>
              <a:gd name="connsiteY2" fmla="*/ 196145 h 248328"/>
              <a:gd name="connsiteX3" fmla="*/ 360334 w 360334"/>
              <a:gd name="connsiteY3" fmla="*/ 206986 h 248328"/>
              <a:gd name="connsiteX4" fmla="*/ 288729 w 360334"/>
              <a:gd name="connsiteY4" fmla="*/ 248328 h 248328"/>
              <a:gd name="connsiteX5" fmla="*/ 190119 w 360334"/>
              <a:gd name="connsiteY5" fmla="*/ 166967 h 248328"/>
              <a:gd name="connsiteX6" fmla="*/ 75636 w 360334"/>
              <a:gd name="connsiteY6" fmla="*/ 104828 h 248328"/>
              <a:gd name="connsiteX7" fmla="*/ 0 w 360334"/>
              <a:gd name="connsiteY7" fmla="*/ 81349 h 2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34" h="248328">
                <a:moveTo>
                  <a:pt x="0" y="0"/>
                </a:moveTo>
                <a:lnTo>
                  <a:pt x="112061" y="34786"/>
                </a:lnTo>
                <a:cubicBezTo>
                  <a:pt x="202141" y="72886"/>
                  <a:pt x="283262" y="128018"/>
                  <a:pt x="351389" y="196145"/>
                </a:cubicBezTo>
                <a:lnTo>
                  <a:pt x="360334" y="206986"/>
                </a:lnTo>
                <a:lnTo>
                  <a:pt x="288729" y="248328"/>
                </a:lnTo>
                <a:lnTo>
                  <a:pt x="190119" y="166967"/>
                </a:lnTo>
                <a:cubicBezTo>
                  <a:pt x="154264" y="142744"/>
                  <a:pt x="115952" y="121880"/>
                  <a:pt x="75636" y="104828"/>
                </a:cubicBezTo>
                <a:lnTo>
                  <a:pt x="0" y="81349"/>
                </a:lnTo>
                <a:close/>
              </a:path>
            </a:pathLst>
          </a:cu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7" name="Freeform: Shape 59">
            <a:extLst>
              <a:ext uri="{FF2B5EF4-FFF2-40B4-BE49-F238E27FC236}">
                <a16:creationId xmlns:a16="http://schemas.microsoft.com/office/drawing/2014/main" id="{389A602A-D5BD-4943-9CA9-14F3B540EDEC}"/>
              </a:ext>
            </a:extLst>
          </p:cNvPr>
          <p:cNvSpPr/>
          <p:nvPr/>
        </p:nvSpPr>
        <p:spPr>
          <a:xfrm>
            <a:off x="5734050" y="3957639"/>
            <a:ext cx="107950" cy="414337"/>
          </a:xfrm>
          <a:custGeom>
            <a:avLst/>
            <a:gdLst>
              <a:gd name="connsiteX0" fmla="*/ 75332 w 107770"/>
              <a:gd name="connsiteY0" fmla="*/ 0 h 413922"/>
              <a:gd name="connsiteX1" fmla="*/ 92473 w 107770"/>
              <a:gd name="connsiteY1" fmla="*/ 55219 h 413922"/>
              <a:gd name="connsiteX2" fmla="*/ 107770 w 107770"/>
              <a:gd name="connsiteY2" fmla="*/ 206961 h 413922"/>
              <a:gd name="connsiteX3" fmla="*/ 92473 w 107770"/>
              <a:gd name="connsiteY3" fmla="*/ 358703 h 413922"/>
              <a:gd name="connsiteX4" fmla="*/ 75332 w 107770"/>
              <a:gd name="connsiteY4" fmla="*/ 413922 h 413922"/>
              <a:gd name="connsiteX5" fmla="*/ 0 w 107770"/>
              <a:gd name="connsiteY5" fmla="*/ 370429 h 413922"/>
              <a:gd name="connsiteX6" fmla="*/ 9424 w 107770"/>
              <a:gd name="connsiteY6" fmla="*/ 340073 h 413922"/>
              <a:gd name="connsiteX7" fmla="*/ 23116 w 107770"/>
              <a:gd name="connsiteY7" fmla="*/ 204245 h 413922"/>
              <a:gd name="connsiteX8" fmla="*/ 9424 w 107770"/>
              <a:gd name="connsiteY8" fmla="*/ 68418 h 413922"/>
              <a:gd name="connsiteX9" fmla="*/ 1430 w 107770"/>
              <a:gd name="connsiteY9" fmla="*/ 42667 h 4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70" h="413922">
                <a:moveTo>
                  <a:pt x="75332" y="0"/>
                </a:moveTo>
                <a:lnTo>
                  <a:pt x="92473" y="55219"/>
                </a:lnTo>
                <a:cubicBezTo>
                  <a:pt x="102503" y="104233"/>
                  <a:pt x="107770" y="154982"/>
                  <a:pt x="107770" y="206961"/>
                </a:cubicBezTo>
                <a:cubicBezTo>
                  <a:pt x="107770" y="258940"/>
                  <a:pt x="102503" y="309689"/>
                  <a:pt x="92473" y="358703"/>
                </a:cubicBezTo>
                <a:lnTo>
                  <a:pt x="75332" y="413922"/>
                </a:lnTo>
                <a:lnTo>
                  <a:pt x="0" y="370429"/>
                </a:lnTo>
                <a:lnTo>
                  <a:pt x="9424" y="340073"/>
                </a:lnTo>
                <a:cubicBezTo>
                  <a:pt x="18401" y="296199"/>
                  <a:pt x="23116" y="250773"/>
                  <a:pt x="23116" y="204245"/>
                </a:cubicBezTo>
                <a:cubicBezTo>
                  <a:pt x="23116" y="157718"/>
                  <a:pt x="18401" y="112291"/>
                  <a:pt x="9424" y="68418"/>
                </a:cubicBezTo>
                <a:lnTo>
                  <a:pt x="1430" y="42667"/>
                </a:lnTo>
                <a:close/>
              </a:path>
            </a:pathLst>
          </a:custGeom>
          <a:solidFill>
            <a:srgbClr val="FFC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8" name="Freeform: Shape 63">
            <a:extLst>
              <a:ext uri="{FF2B5EF4-FFF2-40B4-BE49-F238E27FC236}">
                <a16:creationId xmlns:a16="http://schemas.microsoft.com/office/drawing/2014/main" id="{0C9F054B-F72F-4DE6-8B04-03156F8BCB61}"/>
              </a:ext>
            </a:extLst>
          </p:cNvPr>
          <p:cNvSpPr/>
          <p:nvPr/>
        </p:nvSpPr>
        <p:spPr>
          <a:xfrm>
            <a:off x="4335464" y="3957639"/>
            <a:ext cx="98425" cy="414337"/>
          </a:xfrm>
          <a:custGeom>
            <a:avLst/>
            <a:gdLst>
              <a:gd name="connsiteX0" fmla="*/ 32438 w 98120"/>
              <a:gd name="connsiteY0" fmla="*/ 0 h 413924"/>
              <a:gd name="connsiteX1" fmla="*/ 96690 w 98120"/>
              <a:gd name="connsiteY1" fmla="*/ 37096 h 413924"/>
              <a:gd name="connsiteX2" fmla="*/ 86967 w 98120"/>
              <a:gd name="connsiteY2" fmla="*/ 68418 h 413924"/>
              <a:gd name="connsiteX3" fmla="*/ 73274 w 98120"/>
              <a:gd name="connsiteY3" fmla="*/ 204245 h 413924"/>
              <a:gd name="connsiteX4" fmla="*/ 86967 w 98120"/>
              <a:gd name="connsiteY4" fmla="*/ 340073 h 413924"/>
              <a:gd name="connsiteX5" fmla="*/ 98120 w 98120"/>
              <a:gd name="connsiteY5" fmla="*/ 376003 h 413924"/>
              <a:gd name="connsiteX6" fmla="*/ 32439 w 98120"/>
              <a:gd name="connsiteY6" fmla="*/ 413924 h 413924"/>
              <a:gd name="connsiteX7" fmla="*/ 15297 w 98120"/>
              <a:gd name="connsiteY7" fmla="*/ 358703 h 413924"/>
              <a:gd name="connsiteX8" fmla="*/ 0 w 98120"/>
              <a:gd name="connsiteY8" fmla="*/ 206961 h 413924"/>
              <a:gd name="connsiteX9" fmla="*/ 15297 w 98120"/>
              <a:gd name="connsiteY9" fmla="*/ 55219 h 41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20" h="413924">
                <a:moveTo>
                  <a:pt x="32438" y="0"/>
                </a:moveTo>
                <a:lnTo>
                  <a:pt x="96690" y="37096"/>
                </a:lnTo>
                <a:lnTo>
                  <a:pt x="86967" y="68418"/>
                </a:lnTo>
                <a:cubicBezTo>
                  <a:pt x="77989" y="112291"/>
                  <a:pt x="73274" y="157718"/>
                  <a:pt x="73274" y="204245"/>
                </a:cubicBezTo>
                <a:cubicBezTo>
                  <a:pt x="73274" y="250773"/>
                  <a:pt x="77989" y="296199"/>
                  <a:pt x="86967" y="340073"/>
                </a:cubicBezTo>
                <a:lnTo>
                  <a:pt x="98120" y="376003"/>
                </a:lnTo>
                <a:lnTo>
                  <a:pt x="32439" y="413924"/>
                </a:lnTo>
                <a:lnTo>
                  <a:pt x="15297" y="358703"/>
                </a:lnTo>
                <a:cubicBezTo>
                  <a:pt x="5267" y="309689"/>
                  <a:pt x="0" y="258940"/>
                  <a:pt x="0" y="206961"/>
                </a:cubicBezTo>
                <a:cubicBezTo>
                  <a:pt x="0" y="154982"/>
                  <a:pt x="5267" y="104233"/>
                  <a:pt x="15297" y="55219"/>
                </a:cubicBezTo>
                <a:close/>
              </a:path>
            </a:pathLst>
          </a:custGeom>
          <a:solidFill>
            <a:schemeClr val="accent5">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9" name="Freeform: Shape 61">
            <a:extLst>
              <a:ext uri="{FF2B5EF4-FFF2-40B4-BE49-F238E27FC236}">
                <a16:creationId xmlns:a16="http://schemas.microsoft.com/office/drawing/2014/main" id="{46252240-DEBB-4763-BE07-81DB835D14F8}"/>
              </a:ext>
            </a:extLst>
          </p:cNvPr>
          <p:cNvSpPr/>
          <p:nvPr/>
        </p:nvSpPr>
        <p:spPr>
          <a:xfrm>
            <a:off x="5268913" y="4643439"/>
            <a:ext cx="360362" cy="249237"/>
          </a:xfrm>
          <a:custGeom>
            <a:avLst/>
            <a:gdLst>
              <a:gd name="connsiteX0" fmla="*/ 284855 w 360335"/>
              <a:gd name="connsiteY0" fmla="*/ 0 h 250564"/>
              <a:gd name="connsiteX1" fmla="*/ 360335 w 360335"/>
              <a:gd name="connsiteY1" fmla="*/ 43578 h 250564"/>
              <a:gd name="connsiteX2" fmla="*/ 351390 w 360335"/>
              <a:gd name="connsiteY2" fmla="*/ 54419 h 250564"/>
              <a:gd name="connsiteX3" fmla="*/ 112062 w 360335"/>
              <a:gd name="connsiteY3" fmla="*/ 215778 h 250564"/>
              <a:gd name="connsiteX4" fmla="*/ 0 w 360335"/>
              <a:gd name="connsiteY4" fmla="*/ 250564 h 250564"/>
              <a:gd name="connsiteX5" fmla="*/ 0 w 360335"/>
              <a:gd name="connsiteY5" fmla="*/ 163782 h 250564"/>
              <a:gd name="connsiteX6" fmla="*/ 75636 w 360335"/>
              <a:gd name="connsiteY6" fmla="*/ 140304 h 250564"/>
              <a:gd name="connsiteX7" fmla="*/ 190119 w 360335"/>
              <a:gd name="connsiteY7" fmla="*/ 78164 h 25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35" h="250564">
                <a:moveTo>
                  <a:pt x="284855" y="0"/>
                </a:moveTo>
                <a:lnTo>
                  <a:pt x="360335" y="43578"/>
                </a:lnTo>
                <a:lnTo>
                  <a:pt x="351390" y="54419"/>
                </a:lnTo>
                <a:cubicBezTo>
                  <a:pt x="283263" y="122546"/>
                  <a:pt x="202142" y="177678"/>
                  <a:pt x="112062" y="215778"/>
                </a:cubicBezTo>
                <a:lnTo>
                  <a:pt x="0" y="250564"/>
                </a:lnTo>
                <a:lnTo>
                  <a:pt x="0" y="163782"/>
                </a:lnTo>
                <a:lnTo>
                  <a:pt x="75636" y="140304"/>
                </a:lnTo>
                <a:cubicBezTo>
                  <a:pt x="115952" y="123251"/>
                  <a:pt x="154264" y="102388"/>
                  <a:pt x="190119" y="78164"/>
                </a:cubicBezTo>
                <a:close/>
              </a:path>
            </a:pathLst>
          </a:custGeom>
          <a:solidFill>
            <a:srgbClr val="00B0F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40" name="Freeform: Shape 65">
            <a:extLst>
              <a:ext uri="{FF2B5EF4-FFF2-40B4-BE49-F238E27FC236}">
                <a16:creationId xmlns:a16="http://schemas.microsoft.com/office/drawing/2014/main" id="{016CE5CC-10B4-4C88-B5C2-EEFD4BDACB83}"/>
              </a:ext>
            </a:extLst>
          </p:cNvPr>
          <p:cNvSpPr/>
          <p:nvPr/>
        </p:nvSpPr>
        <p:spPr>
          <a:xfrm>
            <a:off x="4546601" y="4646613"/>
            <a:ext cx="360363" cy="246062"/>
          </a:xfrm>
          <a:custGeom>
            <a:avLst/>
            <a:gdLst>
              <a:gd name="connsiteX0" fmla="*/ 68786 w 360333"/>
              <a:gd name="connsiteY0" fmla="*/ 0 h 246698"/>
              <a:gd name="connsiteX1" fmla="*/ 158836 w 360333"/>
              <a:gd name="connsiteY1" fmla="*/ 74297 h 246698"/>
              <a:gd name="connsiteX2" fmla="*/ 273318 w 360333"/>
              <a:gd name="connsiteY2" fmla="*/ 136437 h 246698"/>
              <a:gd name="connsiteX3" fmla="*/ 360333 w 360333"/>
              <a:gd name="connsiteY3" fmla="*/ 163447 h 246698"/>
              <a:gd name="connsiteX4" fmla="*/ 360333 w 360333"/>
              <a:gd name="connsiteY4" fmla="*/ 246698 h 246698"/>
              <a:gd name="connsiteX5" fmla="*/ 248272 w 360333"/>
              <a:gd name="connsiteY5" fmla="*/ 211912 h 246698"/>
              <a:gd name="connsiteX6" fmla="*/ 8944 w 360333"/>
              <a:gd name="connsiteY6" fmla="*/ 50553 h 246698"/>
              <a:gd name="connsiteX7" fmla="*/ 0 w 360333"/>
              <a:gd name="connsiteY7" fmla="*/ 39713 h 24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33" h="246698">
                <a:moveTo>
                  <a:pt x="68786" y="0"/>
                </a:moveTo>
                <a:lnTo>
                  <a:pt x="158836" y="74297"/>
                </a:lnTo>
                <a:cubicBezTo>
                  <a:pt x="194691" y="98521"/>
                  <a:pt x="233002" y="119384"/>
                  <a:pt x="273318" y="136437"/>
                </a:cubicBezTo>
                <a:lnTo>
                  <a:pt x="360333" y="163447"/>
                </a:lnTo>
                <a:lnTo>
                  <a:pt x="360333" y="246698"/>
                </a:lnTo>
                <a:lnTo>
                  <a:pt x="248272" y="211912"/>
                </a:lnTo>
                <a:cubicBezTo>
                  <a:pt x="158192" y="173812"/>
                  <a:pt x="77071" y="118680"/>
                  <a:pt x="8944" y="50553"/>
                </a:cubicBezTo>
                <a:lnTo>
                  <a:pt x="0" y="39713"/>
                </a:lnTo>
                <a:close/>
              </a:path>
            </a:pathLst>
          </a:custGeom>
          <a:solidFill>
            <a:srgbClr val="92D05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1767" name="Rectangle 35">
            <a:extLst>
              <a:ext uri="{FF2B5EF4-FFF2-40B4-BE49-F238E27FC236}">
                <a16:creationId xmlns:a16="http://schemas.microsoft.com/office/drawing/2014/main" id="{5AB5C26B-5F02-4488-B6CB-189B7DFE56D0}"/>
              </a:ext>
            </a:extLst>
          </p:cNvPr>
          <p:cNvSpPr>
            <a:spLocks noChangeArrowheads="1"/>
          </p:cNvSpPr>
          <p:nvPr/>
        </p:nvSpPr>
        <p:spPr bwMode="auto">
          <a:xfrm>
            <a:off x="5875339" y="2444751"/>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d-ID" altLang="id-ID" sz="2400" b="1">
                <a:solidFill>
                  <a:srgbClr val="FF0000"/>
                </a:solidFill>
                <a:latin typeface="Arial" panose="020B0604020202020204" pitchFamily="34" charset="0"/>
              </a:rPr>
              <a:t>Tidak Memihak</a:t>
            </a:r>
            <a:endParaRPr lang="en-US" altLang="id-ID" sz="1000">
              <a:solidFill>
                <a:srgbClr val="FF0000"/>
              </a:solidFill>
              <a:latin typeface="Arial" panose="020B0604020202020204" pitchFamily="34" charset="0"/>
            </a:endParaRPr>
          </a:p>
        </p:txBody>
      </p:sp>
      <p:sp>
        <p:nvSpPr>
          <p:cNvPr id="42" name="Donut 24">
            <a:extLst>
              <a:ext uri="{FF2B5EF4-FFF2-40B4-BE49-F238E27FC236}">
                <a16:creationId xmlns:a16="http://schemas.microsoft.com/office/drawing/2014/main" id="{79120EB0-9BE9-48AF-97DD-9226E123765A}"/>
              </a:ext>
            </a:extLst>
          </p:cNvPr>
          <p:cNvSpPr/>
          <p:nvPr/>
        </p:nvSpPr>
        <p:spPr>
          <a:xfrm>
            <a:off x="6061076" y="3983038"/>
            <a:ext cx="384175" cy="38735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rgbClr val="FF0000"/>
              </a:solidFill>
            </a:endParaRPr>
          </a:p>
        </p:txBody>
      </p:sp>
      <p:pic>
        <p:nvPicPr>
          <p:cNvPr id="31769" name="Picture 49">
            <a:extLst>
              <a:ext uri="{FF2B5EF4-FFF2-40B4-BE49-F238E27FC236}">
                <a16:creationId xmlns:a16="http://schemas.microsoft.com/office/drawing/2014/main" id="{3F9EE834-42F0-4312-ABCD-0EF7B1C0E7D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46714" y="4932364"/>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A3B0B3D5-EB24-48D8-9902-745FA055AD2C}"/>
              </a:ext>
            </a:extLst>
          </p:cNvPr>
          <p:cNvSpPr/>
          <p:nvPr/>
        </p:nvSpPr>
        <p:spPr>
          <a:xfrm rot="3163118">
            <a:off x="4229101" y="5148264"/>
            <a:ext cx="595313" cy="7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0000"/>
              </a:solidFill>
            </a:endParaRPr>
          </a:p>
        </p:txBody>
      </p:sp>
      <p:sp>
        <p:nvSpPr>
          <p:cNvPr id="45" name="Rectangle 44">
            <a:extLst>
              <a:ext uri="{FF2B5EF4-FFF2-40B4-BE49-F238E27FC236}">
                <a16:creationId xmlns:a16="http://schemas.microsoft.com/office/drawing/2014/main" id="{23736664-8E89-4AB3-AF34-F37E731FCB57}"/>
              </a:ext>
            </a:extLst>
          </p:cNvPr>
          <p:cNvSpPr/>
          <p:nvPr/>
        </p:nvSpPr>
        <p:spPr>
          <a:xfrm rot="3163118">
            <a:off x="4278314" y="3135314"/>
            <a:ext cx="490537"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0000"/>
              </a:solidFill>
            </a:endParaRPr>
          </a:p>
        </p:txBody>
      </p:sp>
      <p:sp>
        <p:nvSpPr>
          <p:cNvPr id="46" name="Freeform 32">
            <a:extLst>
              <a:ext uri="{FF2B5EF4-FFF2-40B4-BE49-F238E27FC236}">
                <a16:creationId xmlns:a16="http://schemas.microsoft.com/office/drawing/2014/main" id="{0C3B1E8E-F59A-4B63-969A-1470994AB8CA}"/>
              </a:ext>
            </a:extLst>
          </p:cNvPr>
          <p:cNvSpPr/>
          <p:nvPr/>
        </p:nvSpPr>
        <p:spPr>
          <a:xfrm>
            <a:off x="3741738" y="3968750"/>
            <a:ext cx="387350" cy="355600"/>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rgbClr val="FF0000"/>
              </a:solidFill>
            </a:endParaRPr>
          </a:p>
        </p:txBody>
      </p:sp>
      <p:sp>
        <p:nvSpPr>
          <p:cNvPr id="47" name="Rectangle 46">
            <a:extLst>
              <a:ext uri="{FF2B5EF4-FFF2-40B4-BE49-F238E27FC236}">
                <a16:creationId xmlns:a16="http://schemas.microsoft.com/office/drawing/2014/main" id="{10BE22FB-E382-4689-AD13-B4E4FF73FD8A}"/>
              </a:ext>
            </a:extLst>
          </p:cNvPr>
          <p:cNvSpPr/>
          <p:nvPr/>
        </p:nvSpPr>
        <p:spPr>
          <a:xfrm rot="3163118">
            <a:off x="3697289" y="4141789"/>
            <a:ext cx="490537"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0000"/>
              </a:solidFill>
            </a:endParaRPr>
          </a:p>
        </p:txBody>
      </p:sp>
      <p:sp>
        <p:nvSpPr>
          <p:cNvPr id="48" name="Round Same Side Corner Rectangle 8">
            <a:extLst>
              <a:ext uri="{FF2B5EF4-FFF2-40B4-BE49-F238E27FC236}">
                <a16:creationId xmlns:a16="http://schemas.microsoft.com/office/drawing/2014/main" id="{13CCA103-06F8-4F7D-B7CB-CF121EDE5B10}"/>
              </a:ext>
            </a:extLst>
          </p:cNvPr>
          <p:cNvSpPr/>
          <p:nvPr/>
        </p:nvSpPr>
        <p:spPr>
          <a:xfrm>
            <a:off x="5497513" y="2967038"/>
            <a:ext cx="355600" cy="35560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rgbClr val="FF0000"/>
              </a:solidFill>
            </a:endParaRPr>
          </a:p>
        </p:txBody>
      </p:sp>
      <p:sp>
        <p:nvSpPr>
          <p:cNvPr id="49" name="Rectangle 48">
            <a:extLst>
              <a:ext uri="{FF2B5EF4-FFF2-40B4-BE49-F238E27FC236}">
                <a16:creationId xmlns:a16="http://schemas.microsoft.com/office/drawing/2014/main" id="{6807FF4B-6D74-47AA-9D77-37B3580EB343}"/>
              </a:ext>
            </a:extLst>
          </p:cNvPr>
          <p:cNvSpPr/>
          <p:nvPr/>
        </p:nvSpPr>
        <p:spPr>
          <a:xfrm rot="3163118">
            <a:off x="5456238" y="3143251"/>
            <a:ext cx="490538" cy="4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0000"/>
              </a:solidFill>
            </a:endParaRPr>
          </a:p>
        </p:txBody>
      </p:sp>
      <p:sp>
        <p:nvSpPr>
          <p:cNvPr id="3" name="Rectangle 2">
            <a:extLst>
              <a:ext uri="{FF2B5EF4-FFF2-40B4-BE49-F238E27FC236}">
                <a16:creationId xmlns:a16="http://schemas.microsoft.com/office/drawing/2014/main" id="{54F918EF-A27E-4C1E-9888-498CC1515F6D}"/>
              </a:ext>
            </a:extLst>
          </p:cNvPr>
          <p:cNvSpPr/>
          <p:nvPr/>
        </p:nvSpPr>
        <p:spPr>
          <a:xfrm>
            <a:off x="9449178" y="2027589"/>
            <a:ext cx="2276488" cy="4313270"/>
          </a:xfrm>
          <a:prstGeom prst="rect">
            <a:avLst/>
          </a:pr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ln w="13462">
                  <a:solidFill>
                    <a:schemeClr val="tx1"/>
                  </a:solidFill>
                  <a:prstDash val="solid"/>
                </a:ln>
                <a:solidFill>
                  <a:srgbClr val="FA3846"/>
                </a:solidFill>
                <a:effectLst>
                  <a:outerShdw dist="38100" dir="2700000" algn="bl" rotWithShape="0">
                    <a:schemeClr val="accent5"/>
                  </a:outerShdw>
                </a:effectLst>
                <a:latin typeface="Arial" panose="020B0604020202020204" pitchFamily="34" charset="0"/>
                <a:cs typeface="Arial" panose="020B0604020202020204" pitchFamily="34" charset="0"/>
              </a:rPr>
              <a:t>Setiap Pegawai ASN tidak berpihak dari segala bentuk pengaruh manapun dan tidak memihak kepada kepentingan siapapun</a:t>
            </a:r>
          </a:p>
        </p:txBody>
      </p:sp>
    </p:spTree>
    <p:extLst>
      <p:ext uri="{BB962C8B-B14F-4D97-AF65-F5344CB8AC3E}">
        <p14:creationId xmlns:p14="http://schemas.microsoft.com/office/powerpoint/2010/main" val="363896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4ABBAF2-04C0-31D6-91DF-8D66AB8BDDBB}"/>
              </a:ext>
            </a:extLst>
          </p:cNvPr>
          <p:cNvSpPr/>
          <p:nvPr/>
        </p:nvSpPr>
        <p:spPr>
          <a:xfrm>
            <a:off x="6833680" y="2956560"/>
            <a:ext cx="1475360" cy="935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CF2B13F0-C09A-4F04-A5B6-87940810C415}"/>
              </a:ext>
            </a:extLst>
          </p:cNvPr>
          <p:cNvSpPr/>
          <p:nvPr/>
        </p:nvSpPr>
        <p:spPr>
          <a:xfrm>
            <a:off x="4149724" y="4430496"/>
            <a:ext cx="6713169" cy="1622692"/>
          </a:xfrm>
          <a:prstGeom prst="roundRect">
            <a:avLst/>
          </a:prstGeom>
          <a:solidFill>
            <a:srgbClr val="EC2CC3">
              <a:alpha val="2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ounded Rectangle 3">
            <a:extLst>
              <a:ext uri="{FF2B5EF4-FFF2-40B4-BE49-F238E27FC236}">
                <a16:creationId xmlns:a16="http://schemas.microsoft.com/office/drawing/2014/main" id="{A7488DF2-117A-49BA-8A60-641BA5B150D0}"/>
              </a:ext>
            </a:extLst>
          </p:cNvPr>
          <p:cNvSpPr/>
          <p:nvPr/>
        </p:nvSpPr>
        <p:spPr>
          <a:xfrm>
            <a:off x="3088299" y="1551212"/>
            <a:ext cx="4697596" cy="585071"/>
          </a:xfrm>
          <a:prstGeom prst="roundRect">
            <a:avLst>
              <a:gd name="adj" fmla="val 2778"/>
            </a:avLst>
          </a:prstGeom>
          <a:solidFill>
            <a:schemeClr val="bg1">
              <a:alpha val="97000"/>
            </a:schemeClr>
          </a:solidFill>
          <a:ln w="127000" cap="rnd">
            <a:noFill/>
          </a:ln>
          <a:effectLst>
            <a:outerShdw blurRad="495300" sx="102000" sy="102000" algn="ctr" rotWithShape="0">
              <a:prstClr val="black">
                <a:alpha val="21000"/>
              </a:prstClr>
            </a:outerShdw>
            <a:softEdge rad="0"/>
          </a:effectLst>
        </p:spPr>
        <p:txBody>
          <a:bodyPr lIns="68580" tIns="34290" rIns="68580" bIns="34290" anchor="ctr"/>
          <a:lstStyle/>
          <a:p>
            <a:pPr eaLnBrk="1" hangingPunct="1">
              <a:defRPr/>
            </a:pPr>
            <a:endParaRPr lang="en-US" sz="825" dirty="0">
              <a:solidFill>
                <a:schemeClr val="bg1"/>
              </a:solidFill>
            </a:endParaRPr>
          </a:p>
        </p:txBody>
      </p:sp>
      <p:grpSp>
        <p:nvGrpSpPr>
          <p:cNvPr id="35846" name="Group 61">
            <a:extLst>
              <a:ext uri="{FF2B5EF4-FFF2-40B4-BE49-F238E27FC236}">
                <a16:creationId xmlns:a16="http://schemas.microsoft.com/office/drawing/2014/main" id="{9BA1726D-BB5F-44C7-9844-67B8CB52E8B0}"/>
              </a:ext>
            </a:extLst>
          </p:cNvPr>
          <p:cNvGrpSpPr>
            <a:grpSpLocks/>
          </p:cNvGrpSpPr>
          <p:nvPr/>
        </p:nvGrpSpPr>
        <p:grpSpPr bwMode="auto">
          <a:xfrm>
            <a:off x="1803400" y="1612900"/>
            <a:ext cx="2374900" cy="4387850"/>
            <a:chOff x="795970" y="1007845"/>
            <a:chExt cx="3165113" cy="5850155"/>
          </a:xfrm>
        </p:grpSpPr>
        <p:pic>
          <p:nvPicPr>
            <p:cNvPr id="63" name="Picture 62">
              <a:extLst>
                <a:ext uri="{FF2B5EF4-FFF2-40B4-BE49-F238E27FC236}">
                  <a16:creationId xmlns:a16="http://schemas.microsoft.com/office/drawing/2014/main" id="{C3F5194E-FC20-48B3-A934-A91E6A54E7E4}"/>
                </a:ext>
              </a:extLst>
            </p:cNvPr>
            <p:cNvPicPr>
              <a:picLocks noChangeAspect="1"/>
            </p:cNvPicPr>
            <p:nvPr/>
          </p:nvPicPr>
          <p:blipFill>
            <a:blip r:embed="rId2"/>
            <a:stretch>
              <a:fillRect/>
            </a:stretch>
          </p:blipFill>
          <p:spPr>
            <a:xfrm>
              <a:off x="795970" y="1007845"/>
              <a:ext cx="3165113" cy="5850155"/>
            </a:xfrm>
            <a:prstGeom prst="rect">
              <a:avLst/>
            </a:prstGeom>
            <a:effectLst>
              <a:outerShdw blurRad="266700" dist="571500" dir="8100000" algn="tr" rotWithShape="0">
                <a:prstClr val="black">
                  <a:alpha val="24000"/>
                </a:prstClr>
              </a:outerShdw>
            </a:effectLst>
          </p:spPr>
        </p:pic>
        <p:grpSp>
          <p:nvGrpSpPr>
            <p:cNvPr id="64" name="Group 63">
              <a:extLst>
                <a:ext uri="{FF2B5EF4-FFF2-40B4-BE49-F238E27FC236}">
                  <a16:creationId xmlns:a16="http://schemas.microsoft.com/office/drawing/2014/main" id="{140C5CFD-87BB-4879-89C8-E4525E951445}"/>
                </a:ext>
              </a:extLst>
            </p:cNvPr>
            <p:cNvGrpSpPr/>
            <p:nvPr/>
          </p:nvGrpSpPr>
          <p:grpSpPr>
            <a:xfrm>
              <a:off x="1518136" y="3288146"/>
              <a:ext cx="1734587" cy="1995054"/>
              <a:chOff x="1518136" y="3443993"/>
              <a:chExt cx="1734587" cy="1608298"/>
            </a:xfrm>
            <a:solidFill>
              <a:srgbClr val="404040"/>
            </a:solidFill>
          </p:grpSpPr>
          <p:sp>
            <p:nvSpPr>
              <p:cNvPr id="65" name="Rectangle 64">
                <a:extLst>
                  <a:ext uri="{FF2B5EF4-FFF2-40B4-BE49-F238E27FC236}">
                    <a16:creationId xmlns:a16="http://schemas.microsoft.com/office/drawing/2014/main" id="{230637E0-5F04-403E-A07A-DB6186C60518}"/>
                  </a:ext>
                </a:extLst>
              </p:cNvPr>
              <p:cNvSpPr/>
              <p:nvPr/>
            </p:nvSpPr>
            <p:spPr>
              <a:xfrm>
                <a:off x="1518136" y="3443993"/>
                <a:ext cx="1437500" cy="16082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 name="Rectangle 65">
                <a:extLst>
                  <a:ext uri="{FF2B5EF4-FFF2-40B4-BE49-F238E27FC236}">
                    <a16:creationId xmlns:a16="http://schemas.microsoft.com/office/drawing/2014/main" id="{0121109C-E135-41B3-A223-AE2FF8D73705}"/>
                  </a:ext>
                </a:extLst>
              </p:cNvPr>
              <p:cNvSpPr/>
              <p:nvPr/>
            </p:nvSpPr>
            <p:spPr>
              <a:xfrm>
                <a:off x="2531062" y="3897097"/>
                <a:ext cx="721661" cy="3631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13" name="TextBox 12">
            <a:extLst>
              <a:ext uri="{FF2B5EF4-FFF2-40B4-BE49-F238E27FC236}">
                <a16:creationId xmlns:a16="http://schemas.microsoft.com/office/drawing/2014/main" id="{0445E9B2-27C4-47BD-B7C3-519742273D15}"/>
              </a:ext>
            </a:extLst>
          </p:cNvPr>
          <p:cNvSpPr txBox="1"/>
          <p:nvPr/>
        </p:nvSpPr>
        <p:spPr>
          <a:xfrm>
            <a:off x="2232913" y="592136"/>
            <a:ext cx="7647688" cy="461665"/>
          </a:xfrm>
          <a:prstGeom prst="rect">
            <a:avLst/>
          </a:prstGeom>
          <a:solidFill>
            <a:schemeClr val="accent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eaLnBrk="1" hangingPunct="1">
              <a:defRPr/>
            </a:pPr>
            <a:r>
              <a:rPr lang="en-US" sz="2400" b="1" dirty="0">
                <a:solidFill>
                  <a:schemeClr val="bg1"/>
                </a:solidFill>
                <a:effectLst>
                  <a:outerShdw blurRad="38100" dist="38100" dir="2700000" algn="tl">
                    <a:srgbClr val="000000">
                      <a:alpha val="43137"/>
                    </a:srgbClr>
                  </a:outerShdw>
                </a:effectLst>
              </a:rPr>
              <a:t>NETRALITAS </a:t>
            </a:r>
            <a:r>
              <a:rPr lang="id-ID" sz="2400" b="1" dirty="0">
                <a:solidFill>
                  <a:schemeClr val="bg1"/>
                </a:solidFill>
                <a:effectLst>
                  <a:outerShdw blurRad="38100" dist="38100" dir="2700000" algn="tl">
                    <a:srgbClr val="000000">
                      <a:alpha val="43137"/>
                    </a:srgbClr>
                  </a:outerShdw>
                </a:effectLst>
              </a:rPr>
              <a:t>ASN </a:t>
            </a:r>
            <a:r>
              <a:rPr lang="en-US" sz="2400" b="1" dirty="0">
                <a:solidFill>
                  <a:srgbClr val="FF0000"/>
                </a:solidFill>
                <a:effectLst>
                  <a:outerShdw blurRad="38100" dist="38100" dir="2700000" algn="tl">
                    <a:srgbClr val="000000">
                      <a:alpha val="43137"/>
                    </a:srgbClr>
                  </a:outerShdw>
                </a:effectLst>
              </a:rPr>
              <a:t>SEBAGAI AMANAT UU ASN</a:t>
            </a:r>
            <a:endParaRPr lang="en-US" sz="2400" b="1" i="1" dirty="0">
              <a:solidFill>
                <a:srgbClr val="FF0000"/>
              </a:solidFill>
              <a:effectLst>
                <a:outerShdw blurRad="38100" dist="38100" dir="2700000" algn="tl">
                  <a:srgbClr val="000000">
                    <a:alpha val="43137"/>
                  </a:srgbClr>
                </a:outerShdw>
              </a:effectLst>
            </a:endParaRPr>
          </a:p>
        </p:txBody>
      </p:sp>
      <p:sp>
        <p:nvSpPr>
          <p:cNvPr id="50" name="TextBox 49">
            <a:extLst>
              <a:ext uri="{FF2B5EF4-FFF2-40B4-BE49-F238E27FC236}">
                <a16:creationId xmlns:a16="http://schemas.microsoft.com/office/drawing/2014/main" id="{0F2B806E-2A81-4D3C-9FC9-87DB998EC2EE}"/>
              </a:ext>
            </a:extLst>
          </p:cNvPr>
          <p:cNvSpPr txBox="1"/>
          <p:nvPr/>
        </p:nvSpPr>
        <p:spPr>
          <a:xfrm>
            <a:off x="5437097" y="4624664"/>
            <a:ext cx="2422245" cy="1169551"/>
          </a:xfrm>
          <a:prstGeom prst="rect">
            <a:avLst/>
          </a:prstGeom>
          <a:noFill/>
        </p:spPr>
        <p:txBody>
          <a:bodyPr wrap="square">
            <a:spAutoFit/>
          </a:bodyPr>
          <a:lstStyle/>
          <a:p>
            <a:pPr marL="214313" indent="-214313">
              <a:buFont typeface="Arial" panose="020B0604020202020204" pitchFamily="34" charset="0"/>
              <a:buChar char="•"/>
              <a:defRPr/>
            </a:pPr>
            <a:r>
              <a:rPr lang="en-US" sz="1400" b="1" dirty="0" err="1">
                <a:solidFill>
                  <a:schemeClr val="tx1">
                    <a:lumMod val="75000"/>
                    <a:lumOff val="25000"/>
                  </a:schemeClr>
                </a:solidFill>
                <a:latin typeface="Proxima Nova Rg" panose="02000506030000020004" pitchFamily="50" charset="0"/>
              </a:rPr>
              <a:t>Integritas</a:t>
            </a:r>
            <a:endParaRPr lang="en-US" sz="1400" b="1" dirty="0">
              <a:solidFill>
                <a:schemeClr val="tx1">
                  <a:lumMod val="75000"/>
                  <a:lumOff val="25000"/>
                </a:schemeClr>
              </a:solidFill>
              <a:latin typeface="Proxima Nova Rg" panose="02000506030000020004" pitchFamily="50" charset="0"/>
            </a:endParaRPr>
          </a:p>
          <a:p>
            <a:pPr marL="214313" indent="-214313">
              <a:buFont typeface="Arial" panose="020B0604020202020204" pitchFamily="34" charset="0"/>
              <a:buChar char="•"/>
              <a:defRPr/>
            </a:pPr>
            <a:r>
              <a:rPr lang="en-US" sz="1400" b="1" dirty="0" err="1">
                <a:solidFill>
                  <a:schemeClr val="tx1">
                    <a:lumMod val="75000"/>
                    <a:lumOff val="25000"/>
                  </a:schemeClr>
                </a:solidFill>
                <a:latin typeface="Proxima Nova Rg" panose="02000506030000020004" pitchFamily="50" charset="0"/>
              </a:rPr>
              <a:t>Profesional</a:t>
            </a:r>
            <a:endParaRPr lang="en-US" sz="1400" b="1" dirty="0">
              <a:solidFill>
                <a:schemeClr val="tx1">
                  <a:lumMod val="75000"/>
                  <a:lumOff val="25000"/>
                </a:schemeClr>
              </a:solidFill>
              <a:latin typeface="Proxima Nova Rg" panose="02000506030000020004" pitchFamily="50" charset="0"/>
            </a:endParaRPr>
          </a:p>
          <a:p>
            <a:pPr marL="214313" indent="-214313">
              <a:buFont typeface="Arial" panose="020B0604020202020204" pitchFamily="34" charset="0"/>
              <a:buChar char="•"/>
              <a:defRPr/>
            </a:pPr>
            <a:r>
              <a:rPr lang="en-US" sz="1400" b="1" dirty="0" err="1">
                <a:solidFill>
                  <a:srgbClr val="FF0000"/>
                </a:solidFill>
                <a:latin typeface="Proxima Nova Rg" panose="02000506030000020004" pitchFamily="50" charset="0"/>
              </a:rPr>
              <a:t>Netral</a:t>
            </a:r>
            <a:r>
              <a:rPr lang="en-US" sz="1400" b="1" dirty="0">
                <a:solidFill>
                  <a:srgbClr val="FF0000"/>
                </a:solidFill>
                <a:latin typeface="Proxima Nova Rg" panose="02000506030000020004" pitchFamily="50" charset="0"/>
              </a:rPr>
              <a:t> </a:t>
            </a:r>
            <a:r>
              <a:rPr lang="en-US" sz="1400" b="1" dirty="0" err="1">
                <a:solidFill>
                  <a:srgbClr val="FF0000"/>
                </a:solidFill>
                <a:latin typeface="Proxima Nova Rg" panose="02000506030000020004" pitchFamily="50" charset="0"/>
              </a:rPr>
              <a:t>dan</a:t>
            </a:r>
            <a:r>
              <a:rPr lang="en-US" sz="1400" b="1" dirty="0">
                <a:solidFill>
                  <a:srgbClr val="FF0000"/>
                </a:solidFill>
                <a:latin typeface="Proxima Nova Rg" panose="02000506030000020004" pitchFamily="50" charset="0"/>
              </a:rPr>
              <a:t> </a:t>
            </a:r>
            <a:r>
              <a:rPr lang="en-US" sz="1400" b="1" dirty="0" err="1">
                <a:solidFill>
                  <a:srgbClr val="FF0000"/>
                </a:solidFill>
                <a:latin typeface="Proxima Nova Rg" panose="02000506030000020004" pitchFamily="50" charset="0"/>
              </a:rPr>
              <a:t>bebas</a:t>
            </a:r>
            <a:r>
              <a:rPr lang="en-US" sz="1400" b="1" dirty="0">
                <a:solidFill>
                  <a:srgbClr val="FF0000"/>
                </a:solidFill>
                <a:latin typeface="Proxima Nova Rg" panose="02000506030000020004" pitchFamily="50" charset="0"/>
              </a:rPr>
              <a:t> </a:t>
            </a:r>
            <a:r>
              <a:rPr lang="en-US" sz="1400" b="1" dirty="0" err="1">
                <a:solidFill>
                  <a:srgbClr val="FF0000"/>
                </a:solidFill>
                <a:latin typeface="Proxima Nova Rg" panose="02000506030000020004" pitchFamily="50" charset="0"/>
              </a:rPr>
              <a:t>intervensi</a:t>
            </a:r>
            <a:r>
              <a:rPr lang="en-US" sz="1400" b="1" dirty="0">
                <a:solidFill>
                  <a:srgbClr val="FF0000"/>
                </a:solidFill>
                <a:latin typeface="Proxima Nova Rg" panose="02000506030000020004" pitchFamily="50" charset="0"/>
              </a:rPr>
              <a:t> </a:t>
            </a:r>
            <a:r>
              <a:rPr lang="en-US" sz="1400" b="1" dirty="0" err="1">
                <a:solidFill>
                  <a:srgbClr val="FF0000"/>
                </a:solidFill>
                <a:latin typeface="Proxima Nova Rg" panose="02000506030000020004" pitchFamily="50" charset="0"/>
              </a:rPr>
              <a:t>politik</a:t>
            </a:r>
            <a:endParaRPr lang="id-ID" sz="1400" b="1" dirty="0">
              <a:solidFill>
                <a:srgbClr val="FF0000"/>
              </a:solidFill>
              <a:latin typeface="Proxima Nova Rg" panose="02000506030000020004" pitchFamily="50" charset="0"/>
            </a:endParaRPr>
          </a:p>
          <a:p>
            <a:pPr marL="214313" indent="-214313">
              <a:buFont typeface="Arial" panose="020B0604020202020204" pitchFamily="34" charset="0"/>
              <a:buChar char="•"/>
              <a:defRPr/>
            </a:pPr>
            <a:r>
              <a:rPr lang="id-ID" sz="1400" b="1" dirty="0">
                <a:latin typeface="Proxima Nova Rg" panose="02000506030000020004" pitchFamily="50" charset="0"/>
              </a:rPr>
              <a:t>Bersih dari KKN</a:t>
            </a:r>
            <a:endParaRPr lang="en-US" sz="1400" b="1" dirty="0">
              <a:latin typeface="Proxima Nova Rg" panose="02000506030000020004" pitchFamily="50" charset="0"/>
            </a:endParaRPr>
          </a:p>
        </p:txBody>
      </p:sp>
      <p:sp>
        <p:nvSpPr>
          <p:cNvPr id="51" name="TextBox 50">
            <a:extLst>
              <a:ext uri="{FF2B5EF4-FFF2-40B4-BE49-F238E27FC236}">
                <a16:creationId xmlns:a16="http://schemas.microsoft.com/office/drawing/2014/main" id="{3C7790B4-DD78-419D-B06F-6402CF84780D}"/>
              </a:ext>
            </a:extLst>
          </p:cNvPr>
          <p:cNvSpPr txBox="1"/>
          <p:nvPr/>
        </p:nvSpPr>
        <p:spPr>
          <a:xfrm>
            <a:off x="7859342" y="4422150"/>
            <a:ext cx="3003551" cy="1384995"/>
          </a:xfrm>
          <a:prstGeom prst="rect">
            <a:avLst/>
          </a:prstGeom>
          <a:noFill/>
        </p:spPr>
        <p:txBody>
          <a:bodyPr wrap="square">
            <a:spAutoFit/>
          </a:bodyPr>
          <a:lstStyle/>
          <a:p>
            <a:pPr marL="214313" indent="-214313" algn="just">
              <a:buFont typeface="Arial" panose="020B0604020202020204" pitchFamily="34" charset="0"/>
              <a:buChar char="•"/>
              <a:defRPr/>
            </a:pPr>
            <a:r>
              <a:rPr lang="en-US" sz="1400" b="1" dirty="0">
                <a:solidFill>
                  <a:schemeClr val="tx1">
                    <a:lumMod val="75000"/>
                    <a:lumOff val="25000"/>
                  </a:schemeClr>
                </a:solidFill>
                <a:latin typeface="Proxima Nova Rg" panose="02000506030000020004" pitchFamily="50" charset="0"/>
              </a:rPr>
              <a:t>Mampu </a:t>
            </a:r>
            <a:r>
              <a:rPr lang="en-US" sz="1400" b="1" dirty="0" err="1">
                <a:solidFill>
                  <a:schemeClr val="tx1">
                    <a:lumMod val="75000"/>
                    <a:lumOff val="25000"/>
                  </a:schemeClr>
                </a:solidFill>
                <a:latin typeface="Proxima Nova Rg" panose="02000506030000020004" pitchFamily="50" charset="0"/>
              </a:rPr>
              <a:t>menyelenggarakan</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Pelayanan</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publik</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bagi</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masyarakat</a:t>
            </a:r>
            <a:endParaRPr lang="en-US" sz="1400" b="1" dirty="0">
              <a:solidFill>
                <a:schemeClr val="tx1">
                  <a:lumMod val="75000"/>
                  <a:lumOff val="25000"/>
                </a:schemeClr>
              </a:solidFill>
              <a:latin typeface="Proxima Nova Rg" panose="02000506030000020004" pitchFamily="50" charset="0"/>
            </a:endParaRPr>
          </a:p>
          <a:p>
            <a:pPr marL="214313" indent="-214313">
              <a:buFont typeface="Arial" panose="020B0604020202020204" pitchFamily="34" charset="0"/>
              <a:buChar char="•"/>
              <a:defRPr/>
            </a:pPr>
            <a:r>
              <a:rPr lang="en-US" sz="1400" b="1" dirty="0" err="1">
                <a:solidFill>
                  <a:schemeClr val="tx1">
                    <a:lumMod val="75000"/>
                    <a:lumOff val="25000"/>
                  </a:schemeClr>
                </a:solidFill>
                <a:latin typeface="Proxima Nova Rg" panose="02000506030000020004" pitchFamily="50" charset="0"/>
              </a:rPr>
              <a:t>berperan</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sebagai</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unsur</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perekat</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persatuan</a:t>
            </a:r>
            <a:r>
              <a:rPr lang="en-US" sz="1400" b="1" dirty="0">
                <a:solidFill>
                  <a:schemeClr val="tx1">
                    <a:lumMod val="75000"/>
                    <a:lumOff val="25000"/>
                  </a:schemeClr>
                </a:solidFill>
                <a:latin typeface="Proxima Nova Rg" panose="02000506030000020004" pitchFamily="50" charset="0"/>
              </a:rPr>
              <a:t> dan </a:t>
            </a:r>
            <a:r>
              <a:rPr lang="en-US" sz="1400" b="1" dirty="0" err="1">
                <a:solidFill>
                  <a:schemeClr val="tx1">
                    <a:lumMod val="75000"/>
                    <a:lumOff val="25000"/>
                  </a:schemeClr>
                </a:solidFill>
                <a:latin typeface="Proxima Nova Rg" panose="02000506030000020004" pitchFamily="50" charset="0"/>
              </a:rPr>
              <a:t>kesatuan</a:t>
            </a:r>
            <a:r>
              <a:rPr lang="en-US" sz="1400" b="1" dirty="0">
                <a:solidFill>
                  <a:schemeClr val="tx1">
                    <a:lumMod val="75000"/>
                    <a:lumOff val="25000"/>
                  </a:schemeClr>
                </a:solidFill>
                <a:latin typeface="Proxima Nova Rg" panose="02000506030000020004" pitchFamily="50" charset="0"/>
              </a:rPr>
              <a:t> </a:t>
            </a:r>
            <a:r>
              <a:rPr lang="en-US" sz="1400" b="1" dirty="0" err="1">
                <a:solidFill>
                  <a:schemeClr val="tx1">
                    <a:lumMod val="75000"/>
                    <a:lumOff val="25000"/>
                  </a:schemeClr>
                </a:solidFill>
                <a:latin typeface="Proxima Nova Rg" panose="02000506030000020004" pitchFamily="50" charset="0"/>
              </a:rPr>
              <a:t>bangsa</a:t>
            </a:r>
            <a:endParaRPr lang="en-US" sz="1400" b="1" dirty="0">
              <a:solidFill>
                <a:schemeClr val="tx1">
                  <a:lumMod val="75000"/>
                  <a:lumOff val="25000"/>
                </a:schemeClr>
              </a:solidFill>
              <a:latin typeface="Proxima Nova Rg" panose="02000506030000020004" pitchFamily="50" charset="0"/>
            </a:endParaRPr>
          </a:p>
        </p:txBody>
      </p:sp>
      <p:sp>
        <p:nvSpPr>
          <p:cNvPr id="53" name="TextBox 52">
            <a:extLst>
              <a:ext uri="{FF2B5EF4-FFF2-40B4-BE49-F238E27FC236}">
                <a16:creationId xmlns:a16="http://schemas.microsoft.com/office/drawing/2014/main" id="{7D5D667C-BA0E-4B34-AC65-07C3C40AA744}"/>
              </a:ext>
            </a:extLst>
          </p:cNvPr>
          <p:cNvSpPr txBox="1"/>
          <p:nvPr/>
        </p:nvSpPr>
        <p:spPr>
          <a:xfrm>
            <a:off x="3502025" y="1477963"/>
            <a:ext cx="4654550" cy="646331"/>
          </a:xfrm>
          <a:prstGeom prst="rect">
            <a:avLst/>
          </a:prstGeom>
          <a:noFill/>
        </p:spPr>
        <p:txBody>
          <a:bodyPr>
            <a:spAutoFit/>
          </a:bodyPr>
          <a:lstStyle/>
          <a:p>
            <a:pPr algn="ctr" eaLnBrk="1" hangingPunct="1">
              <a:defRPr/>
            </a:pPr>
            <a:r>
              <a:rPr lang="en-US" b="1" dirty="0">
                <a:solidFill>
                  <a:schemeClr val="tx1">
                    <a:lumMod val="75000"/>
                    <a:lumOff val="25000"/>
                  </a:schemeClr>
                </a:solidFill>
                <a:latin typeface="Proxima Nova Rg" panose="02000506030000020004" pitchFamily="50" charset="0"/>
              </a:rPr>
              <a:t>ASN MERUPAKAN PILAR PENYELENGGARAAN PEMERINTAHAN</a:t>
            </a:r>
          </a:p>
        </p:txBody>
      </p:sp>
      <p:sp>
        <p:nvSpPr>
          <p:cNvPr id="58" name="TextBox 57">
            <a:extLst>
              <a:ext uri="{FF2B5EF4-FFF2-40B4-BE49-F238E27FC236}">
                <a16:creationId xmlns:a16="http://schemas.microsoft.com/office/drawing/2014/main" id="{E837A36A-A9FB-4D22-8D90-478C1F4B7749}"/>
              </a:ext>
            </a:extLst>
          </p:cNvPr>
          <p:cNvSpPr txBox="1"/>
          <p:nvPr/>
        </p:nvSpPr>
        <p:spPr>
          <a:xfrm>
            <a:off x="8643303" y="2719884"/>
            <a:ext cx="1657350" cy="830997"/>
          </a:xfrm>
          <a:prstGeom prst="rect">
            <a:avLst/>
          </a:prstGeom>
          <a:noFill/>
        </p:spPr>
        <p:txBody>
          <a:bodyPr>
            <a:spAutoFit/>
          </a:bodyPr>
          <a:lstStyle/>
          <a:p>
            <a:pPr algn="ctr" eaLnBrk="1" hangingPunct="1">
              <a:defRPr/>
            </a:pPr>
            <a:r>
              <a:rPr lang="en-US" sz="1600" b="1" dirty="0">
                <a:solidFill>
                  <a:schemeClr val="tx1">
                    <a:lumMod val="75000"/>
                    <a:lumOff val="25000"/>
                  </a:schemeClr>
                </a:solidFill>
                <a:latin typeface="Proxima Nova Rg" panose="02000506030000020004" pitchFamily="50" charset="0"/>
              </a:rPr>
              <a:t>UU 5 Th 2014</a:t>
            </a:r>
            <a:br>
              <a:rPr lang="en-US" sz="1600" b="1" dirty="0">
                <a:solidFill>
                  <a:schemeClr val="tx1">
                    <a:lumMod val="75000"/>
                    <a:lumOff val="25000"/>
                  </a:schemeClr>
                </a:solidFill>
                <a:latin typeface="Proxima Nova Rg" panose="02000506030000020004" pitchFamily="50" charset="0"/>
              </a:rPr>
            </a:br>
            <a:r>
              <a:rPr lang="en-US" sz="1600" b="1" dirty="0" err="1">
                <a:solidFill>
                  <a:schemeClr val="tx1">
                    <a:lumMod val="75000"/>
                    <a:lumOff val="25000"/>
                  </a:schemeClr>
                </a:solidFill>
                <a:latin typeface="Proxima Nova Rg" panose="02000506030000020004" pitchFamily="50" charset="0"/>
              </a:rPr>
              <a:t>Aparatur</a:t>
            </a:r>
            <a:r>
              <a:rPr lang="en-US" sz="1600" b="1" dirty="0">
                <a:solidFill>
                  <a:schemeClr val="tx1">
                    <a:lumMod val="75000"/>
                    <a:lumOff val="25000"/>
                  </a:schemeClr>
                </a:solidFill>
                <a:latin typeface="Proxima Nova Rg" panose="02000506030000020004" pitchFamily="50" charset="0"/>
              </a:rPr>
              <a:t> </a:t>
            </a:r>
            <a:r>
              <a:rPr lang="en-US" sz="1600" b="1" dirty="0" err="1">
                <a:solidFill>
                  <a:schemeClr val="tx1">
                    <a:lumMod val="75000"/>
                    <a:lumOff val="25000"/>
                  </a:schemeClr>
                </a:solidFill>
                <a:latin typeface="Proxima Nova Rg" panose="02000506030000020004" pitchFamily="50" charset="0"/>
              </a:rPr>
              <a:t>Sipil</a:t>
            </a:r>
            <a:r>
              <a:rPr lang="en-US" sz="1600" b="1" dirty="0">
                <a:solidFill>
                  <a:schemeClr val="tx1">
                    <a:lumMod val="75000"/>
                    <a:lumOff val="25000"/>
                  </a:schemeClr>
                </a:solidFill>
                <a:latin typeface="Proxima Nova Rg" panose="02000506030000020004" pitchFamily="50" charset="0"/>
              </a:rPr>
              <a:t> </a:t>
            </a:r>
          </a:p>
          <a:p>
            <a:pPr algn="ctr" eaLnBrk="1" hangingPunct="1">
              <a:defRPr/>
            </a:pPr>
            <a:r>
              <a:rPr lang="en-US" sz="1600" b="1" dirty="0">
                <a:solidFill>
                  <a:schemeClr val="tx1">
                    <a:lumMod val="75000"/>
                    <a:lumOff val="25000"/>
                  </a:schemeClr>
                </a:solidFill>
                <a:latin typeface="Proxima Nova Rg" panose="02000506030000020004" pitchFamily="50" charset="0"/>
              </a:rPr>
              <a:t>Negara (ASN)</a:t>
            </a:r>
          </a:p>
        </p:txBody>
      </p:sp>
      <p:pic>
        <p:nvPicPr>
          <p:cNvPr id="69" name="Picture 68" descr="A close up of a logo&#10;&#10;Description generated with very high confidence">
            <a:extLst>
              <a:ext uri="{FF2B5EF4-FFF2-40B4-BE49-F238E27FC236}">
                <a16:creationId xmlns:a16="http://schemas.microsoft.com/office/drawing/2014/main" id="{2500F59D-D242-412C-93C7-36A4277EDB08}"/>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85465" y="2535187"/>
            <a:ext cx="4841237" cy="1777642"/>
          </a:xfrm>
          <a:prstGeom prst="rect">
            <a:avLst/>
          </a:prstGeom>
        </p:spPr>
      </p:pic>
      <p:pic>
        <p:nvPicPr>
          <p:cNvPr id="35857" name="Graphic 84" descr="Group">
            <a:extLst>
              <a:ext uri="{FF2B5EF4-FFF2-40B4-BE49-F238E27FC236}">
                <a16:creationId xmlns:a16="http://schemas.microsoft.com/office/drawing/2014/main" id="{18065DCF-F346-46F7-8DC4-805E4D28CF6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8225" y="36353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Box 88">
            <a:extLst>
              <a:ext uri="{FF2B5EF4-FFF2-40B4-BE49-F238E27FC236}">
                <a16:creationId xmlns:a16="http://schemas.microsoft.com/office/drawing/2014/main" id="{CF770B8E-DAE9-4EA6-B0DD-3E4F6404B92C}"/>
              </a:ext>
            </a:extLst>
          </p:cNvPr>
          <p:cNvSpPr txBox="1">
            <a:spLocks noChangeArrowheads="1"/>
          </p:cNvSpPr>
          <p:nvPr/>
        </p:nvSpPr>
        <p:spPr bwMode="auto">
          <a:xfrm>
            <a:off x="5490847" y="3648479"/>
            <a:ext cx="1455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id-ID" sz="2400" b="1" dirty="0">
                <a:latin typeface="Proxima Nova Rg"/>
                <a:ea typeface="Roboto"/>
                <a:cs typeface="Roboto"/>
              </a:rPr>
              <a:t>2.831 </a:t>
            </a:r>
            <a:r>
              <a:rPr lang="en-US" altLang="id-ID" sz="1800" b="1" dirty="0">
                <a:latin typeface="Proxima Nova Rg"/>
                <a:ea typeface="Roboto"/>
                <a:cs typeface="Roboto"/>
              </a:rPr>
              <a:t>ORANG</a:t>
            </a:r>
          </a:p>
        </p:txBody>
      </p:sp>
      <p:pic>
        <p:nvPicPr>
          <p:cNvPr id="35859" name="Picture 92">
            <a:extLst>
              <a:ext uri="{FF2B5EF4-FFF2-40B4-BE49-F238E27FC236}">
                <a16:creationId xmlns:a16="http://schemas.microsoft.com/office/drawing/2014/main" id="{35A7A3AF-FAFC-4FE7-A5A6-49887AE824D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859150" y="1854372"/>
            <a:ext cx="1177925" cy="75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94">
            <a:extLst>
              <a:ext uri="{FF2B5EF4-FFF2-40B4-BE49-F238E27FC236}">
                <a16:creationId xmlns:a16="http://schemas.microsoft.com/office/drawing/2014/main" id="{1B265B5B-1F2B-4F02-BF94-5CAEDD638761}"/>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24338" y="4649154"/>
            <a:ext cx="5572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95">
            <a:extLst>
              <a:ext uri="{FF2B5EF4-FFF2-40B4-BE49-F238E27FC236}">
                <a16:creationId xmlns:a16="http://schemas.microsoft.com/office/drawing/2014/main" id="{90E627A9-D983-4193-BF93-C43001FA3689}"/>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97401" y="4744720"/>
            <a:ext cx="52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Arrow: Down 100">
            <a:extLst>
              <a:ext uri="{FF2B5EF4-FFF2-40B4-BE49-F238E27FC236}">
                <a16:creationId xmlns:a16="http://schemas.microsoft.com/office/drawing/2014/main" id="{60B914C5-0F87-4DC7-ADCD-DE62584AB40D}"/>
              </a:ext>
            </a:extLst>
          </p:cNvPr>
          <p:cNvSpPr/>
          <p:nvPr/>
        </p:nvSpPr>
        <p:spPr>
          <a:xfrm>
            <a:off x="9286876" y="3660776"/>
            <a:ext cx="441325" cy="468313"/>
          </a:xfrm>
          <a:prstGeom prst="downArrow">
            <a:avLst/>
          </a:prstGeom>
          <a:solidFill>
            <a:srgbClr val="FF0000"/>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 name="Picture 1">
            <a:extLst>
              <a:ext uri="{FF2B5EF4-FFF2-40B4-BE49-F238E27FC236}">
                <a16:creationId xmlns:a16="http://schemas.microsoft.com/office/drawing/2014/main" id="{01E5E344-1570-170A-1B56-1F940FA157E5}"/>
              </a:ext>
            </a:extLst>
          </p:cNvPr>
          <p:cNvPicPr>
            <a:picLocks noChangeAspect="1"/>
          </p:cNvPicPr>
          <p:nvPr/>
        </p:nvPicPr>
        <p:blipFill>
          <a:blip r:embed="rId8"/>
          <a:stretch>
            <a:fillRect/>
          </a:stretch>
        </p:blipFill>
        <p:spPr>
          <a:xfrm>
            <a:off x="4824498" y="2501848"/>
            <a:ext cx="1475360" cy="1182727"/>
          </a:xfrm>
          <a:prstGeom prst="rect">
            <a:avLst/>
          </a:prstGeom>
        </p:spPr>
      </p:pic>
      <p:sp>
        <p:nvSpPr>
          <p:cNvPr id="4" name="TextBox 3">
            <a:extLst>
              <a:ext uri="{FF2B5EF4-FFF2-40B4-BE49-F238E27FC236}">
                <a16:creationId xmlns:a16="http://schemas.microsoft.com/office/drawing/2014/main" id="{EB7ED87F-A436-159C-2B4A-32D2D7731E82}"/>
              </a:ext>
            </a:extLst>
          </p:cNvPr>
          <p:cNvSpPr txBox="1"/>
          <p:nvPr/>
        </p:nvSpPr>
        <p:spPr>
          <a:xfrm>
            <a:off x="6946584" y="3159760"/>
            <a:ext cx="1284326" cy="646331"/>
          </a:xfrm>
          <a:prstGeom prst="rect">
            <a:avLst/>
          </a:prstGeom>
          <a:noFill/>
        </p:spPr>
        <p:txBody>
          <a:bodyPr wrap="none" rtlCol="0">
            <a:spAutoFit/>
          </a:bodyPr>
          <a:lstStyle/>
          <a:p>
            <a:r>
              <a:rPr lang="en-US" b="1" dirty="0"/>
              <a:t>PNS : 2.673</a:t>
            </a:r>
          </a:p>
          <a:p>
            <a:r>
              <a:rPr lang="en-US" b="1" dirty="0"/>
              <a:t>P3K :     158</a:t>
            </a:r>
          </a:p>
        </p:txBody>
      </p:sp>
    </p:spTree>
    <p:extLst>
      <p:ext uri="{BB962C8B-B14F-4D97-AF65-F5344CB8AC3E}">
        <p14:creationId xmlns:p14="http://schemas.microsoft.com/office/powerpoint/2010/main" val="321326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E74C278-4C81-44D3-B1E1-8736C1F85B0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2567608" y="2392363"/>
            <a:ext cx="7272808" cy="2461359"/>
          </a:xfrm>
          <a:prstGeom prst="ellipse">
            <a:avLst/>
          </a:prstGeom>
          <a:ln>
            <a:noFill/>
          </a:ln>
          <a:effectLst>
            <a:softEdge rad="112500"/>
          </a:effectLst>
        </p:spPr>
      </p:pic>
      <p:sp>
        <p:nvSpPr>
          <p:cNvPr id="54" name="Rectangle: Rounded Corners 53">
            <a:extLst>
              <a:ext uri="{FF2B5EF4-FFF2-40B4-BE49-F238E27FC236}">
                <a16:creationId xmlns:a16="http://schemas.microsoft.com/office/drawing/2014/main" id="{B4669390-308C-481C-8D9A-BB68E525E394}"/>
              </a:ext>
            </a:extLst>
          </p:cNvPr>
          <p:cNvSpPr/>
          <p:nvPr/>
        </p:nvSpPr>
        <p:spPr>
          <a:xfrm>
            <a:off x="1259840" y="3941764"/>
            <a:ext cx="4228148" cy="2080718"/>
          </a:xfrm>
          <a:prstGeom prst="roundRect">
            <a:avLst/>
          </a:prstGeom>
          <a:solidFill>
            <a:srgbClr val="00B050">
              <a:alpha val="13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p:txBody>
      </p:sp>
      <p:sp>
        <p:nvSpPr>
          <p:cNvPr id="55" name="Rectangle: Rounded Corners 54">
            <a:extLst>
              <a:ext uri="{FF2B5EF4-FFF2-40B4-BE49-F238E27FC236}">
                <a16:creationId xmlns:a16="http://schemas.microsoft.com/office/drawing/2014/main" id="{7C9BDB0B-CC2C-4FCE-A771-A71DEC58587D}"/>
              </a:ext>
            </a:extLst>
          </p:cNvPr>
          <p:cNvSpPr/>
          <p:nvPr/>
        </p:nvSpPr>
        <p:spPr>
          <a:xfrm>
            <a:off x="-1709434" y="3121192"/>
            <a:ext cx="3175000" cy="1027113"/>
          </a:xfrm>
          <a:prstGeom prst="roundRect">
            <a:avLst/>
          </a:prstGeom>
          <a:solidFill>
            <a:srgbClr val="7030A0">
              <a:alpha val="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Rectangle: Rounded Corners 52">
            <a:extLst>
              <a:ext uri="{FF2B5EF4-FFF2-40B4-BE49-F238E27FC236}">
                <a16:creationId xmlns:a16="http://schemas.microsoft.com/office/drawing/2014/main" id="{22C05B6B-1738-4655-95A2-2D6B47F6C1CA}"/>
              </a:ext>
            </a:extLst>
          </p:cNvPr>
          <p:cNvSpPr/>
          <p:nvPr/>
        </p:nvSpPr>
        <p:spPr>
          <a:xfrm>
            <a:off x="7075488" y="639765"/>
            <a:ext cx="4529138" cy="1134670"/>
          </a:xfrm>
          <a:prstGeom prst="roundRect">
            <a:avLst/>
          </a:prstGeom>
          <a:solidFill>
            <a:schemeClr val="accent6">
              <a:lumMod val="20000"/>
              <a:lumOff val="80000"/>
              <a:alpha val="32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p:txBody>
      </p:sp>
      <p:cxnSp>
        <p:nvCxnSpPr>
          <p:cNvPr id="4" name="Straight Connector 3">
            <a:extLst>
              <a:ext uri="{FF2B5EF4-FFF2-40B4-BE49-F238E27FC236}">
                <a16:creationId xmlns:a16="http://schemas.microsoft.com/office/drawing/2014/main" id="{C9A8FED7-0A86-4D31-A6C3-7395FB3A924D}"/>
              </a:ext>
            </a:extLst>
          </p:cNvPr>
          <p:cNvCxnSpPr>
            <a:stCxn id="8" idx="0"/>
          </p:cNvCxnSpPr>
          <p:nvPr/>
        </p:nvCxnSpPr>
        <p:spPr>
          <a:xfrm flipH="1">
            <a:off x="6096000" y="2311400"/>
            <a:ext cx="0" cy="1066800"/>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9B1550-F52A-42A3-9154-0FAA8601308A}"/>
              </a:ext>
            </a:extLst>
          </p:cNvPr>
          <p:cNvSpPr txBox="1"/>
          <p:nvPr/>
        </p:nvSpPr>
        <p:spPr>
          <a:xfrm>
            <a:off x="2593860" y="2970600"/>
            <a:ext cx="2266950" cy="692497"/>
          </a:xfrm>
          <a:prstGeom prst="rect">
            <a:avLst/>
          </a:prstGeom>
          <a:noFill/>
        </p:spPr>
        <p:txBody>
          <a:bodyPr>
            <a:spAutoFit/>
          </a:bodyPr>
          <a:lstStyle/>
          <a:p>
            <a:pPr algn="r" eaLnBrk="1" hangingPunct="1">
              <a:defRPr/>
            </a:pPr>
            <a:r>
              <a:rPr lang="en-US" sz="1500" b="1" dirty="0">
                <a:latin typeface="Raleway Black" panose="020B0A03030101060003" pitchFamily="34" charset="0"/>
                <a:ea typeface="Roboto" panose="02000000000000000000" pitchFamily="2" charset="0"/>
              </a:rPr>
              <a:t>PP 42 TAHUN 2004</a:t>
            </a:r>
          </a:p>
          <a:p>
            <a:pPr algn="r" eaLnBrk="1" hangingPunct="1">
              <a:defRPr/>
            </a:pPr>
            <a:r>
              <a:rPr lang="en-US" sz="1200" dirty="0" err="1">
                <a:latin typeface="Raleway Black" panose="020B0A03030101060003" pitchFamily="34" charset="0"/>
                <a:ea typeface="Roboto" panose="02000000000000000000" pitchFamily="2" charset="0"/>
              </a:rPr>
              <a:t>Pembinaan</a:t>
            </a:r>
            <a:r>
              <a:rPr lang="en-US" sz="1200" dirty="0">
                <a:latin typeface="Raleway Black" panose="020B0A03030101060003" pitchFamily="34" charset="0"/>
                <a:ea typeface="Roboto" panose="02000000000000000000" pitchFamily="2" charset="0"/>
              </a:rPr>
              <a:t> Jiwa Korps </a:t>
            </a:r>
          </a:p>
          <a:p>
            <a:pPr algn="r" eaLnBrk="1" hangingPunct="1">
              <a:defRPr/>
            </a:pPr>
            <a:r>
              <a:rPr lang="en-US" sz="1200" dirty="0" err="1">
                <a:latin typeface="Raleway Black" panose="020B0A03030101060003" pitchFamily="34" charset="0"/>
                <a:ea typeface="Roboto" panose="02000000000000000000" pitchFamily="2" charset="0"/>
              </a:rPr>
              <a:t>dan</a:t>
            </a:r>
            <a:r>
              <a:rPr lang="en-US" sz="1200" dirty="0">
                <a:latin typeface="Raleway Black" panose="020B0A03030101060003" pitchFamily="34" charset="0"/>
                <a:ea typeface="Roboto" panose="02000000000000000000" pitchFamily="2" charset="0"/>
              </a:rPr>
              <a:t> </a:t>
            </a:r>
            <a:r>
              <a:rPr lang="en-US" sz="1200" dirty="0" err="1">
                <a:latin typeface="Raleway Black" panose="020B0A03030101060003" pitchFamily="34" charset="0"/>
                <a:ea typeface="Roboto" panose="02000000000000000000" pitchFamily="2" charset="0"/>
              </a:rPr>
              <a:t>Kode</a:t>
            </a:r>
            <a:r>
              <a:rPr lang="en-US" sz="1200" dirty="0">
                <a:latin typeface="Raleway Black" panose="020B0A03030101060003" pitchFamily="34" charset="0"/>
                <a:ea typeface="Roboto" panose="02000000000000000000" pitchFamily="2" charset="0"/>
              </a:rPr>
              <a:t> </a:t>
            </a:r>
            <a:r>
              <a:rPr lang="en-US" sz="1200" dirty="0" err="1">
                <a:latin typeface="Raleway Black" panose="020B0A03030101060003" pitchFamily="34" charset="0"/>
                <a:ea typeface="Roboto" panose="02000000000000000000" pitchFamily="2" charset="0"/>
              </a:rPr>
              <a:t>Etik</a:t>
            </a:r>
            <a:r>
              <a:rPr lang="en-US" sz="1200" dirty="0">
                <a:latin typeface="Raleway Black" panose="020B0A03030101060003" pitchFamily="34" charset="0"/>
                <a:ea typeface="Roboto" panose="02000000000000000000" pitchFamily="2" charset="0"/>
              </a:rPr>
              <a:t> PNS</a:t>
            </a:r>
            <a:endParaRPr lang="id-ID" sz="1200" dirty="0">
              <a:latin typeface="Raleway Black" panose="020B0A03030101060003" pitchFamily="34" charset="0"/>
              <a:ea typeface="Roboto" panose="02000000000000000000" pitchFamily="2" charset="0"/>
            </a:endParaRPr>
          </a:p>
        </p:txBody>
      </p:sp>
      <p:sp>
        <p:nvSpPr>
          <p:cNvPr id="8" name="Isosceles Triangle 7">
            <a:extLst>
              <a:ext uri="{FF2B5EF4-FFF2-40B4-BE49-F238E27FC236}">
                <a16:creationId xmlns:a16="http://schemas.microsoft.com/office/drawing/2014/main" id="{01F052FE-9E99-45A7-8D40-35AD6B111EEB}"/>
              </a:ext>
            </a:extLst>
          </p:cNvPr>
          <p:cNvSpPr/>
          <p:nvPr/>
        </p:nvSpPr>
        <p:spPr>
          <a:xfrm rot="10800000">
            <a:off x="5997575" y="2193926"/>
            <a:ext cx="196850" cy="11747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9" name="Oval 8">
            <a:extLst>
              <a:ext uri="{FF2B5EF4-FFF2-40B4-BE49-F238E27FC236}">
                <a16:creationId xmlns:a16="http://schemas.microsoft.com/office/drawing/2014/main" id="{99FF22F7-3B7D-4AA9-A7E7-3448ED6326DA}"/>
              </a:ext>
            </a:extLst>
          </p:cNvPr>
          <p:cNvSpPr/>
          <p:nvPr/>
        </p:nvSpPr>
        <p:spPr>
          <a:xfrm>
            <a:off x="6053139" y="3382964"/>
            <a:ext cx="85725" cy="84137"/>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10" name="Straight Connector 9">
            <a:extLst>
              <a:ext uri="{FF2B5EF4-FFF2-40B4-BE49-F238E27FC236}">
                <a16:creationId xmlns:a16="http://schemas.microsoft.com/office/drawing/2014/main" id="{20BC82F6-3D0A-43B4-B3AA-E4F72D842324}"/>
              </a:ext>
            </a:extLst>
          </p:cNvPr>
          <p:cNvCxnSpPr/>
          <p:nvPr/>
        </p:nvCxnSpPr>
        <p:spPr>
          <a:xfrm>
            <a:off x="5659438" y="3438525"/>
            <a:ext cx="3937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88B2DA-87AC-4F40-9FDE-3E6B2D3AD4FD}"/>
              </a:ext>
            </a:extLst>
          </p:cNvPr>
          <p:cNvCxnSpPr/>
          <p:nvPr/>
        </p:nvCxnSpPr>
        <p:spPr>
          <a:xfrm>
            <a:off x="6096000" y="3473451"/>
            <a:ext cx="0" cy="936625"/>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AC08205-8114-4739-8007-F1C22EAD6C28}"/>
              </a:ext>
            </a:extLst>
          </p:cNvPr>
          <p:cNvSpPr/>
          <p:nvPr/>
        </p:nvSpPr>
        <p:spPr>
          <a:xfrm>
            <a:off x="6053139" y="4798695"/>
            <a:ext cx="85725" cy="84138"/>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20" name="Straight Connector 19">
            <a:extLst>
              <a:ext uri="{FF2B5EF4-FFF2-40B4-BE49-F238E27FC236}">
                <a16:creationId xmlns:a16="http://schemas.microsoft.com/office/drawing/2014/main" id="{DCB5E236-6D6A-41B5-BB4C-37CC23C4C9BB}"/>
              </a:ext>
            </a:extLst>
          </p:cNvPr>
          <p:cNvCxnSpPr/>
          <p:nvPr/>
        </p:nvCxnSpPr>
        <p:spPr>
          <a:xfrm>
            <a:off x="6138863" y="4813618"/>
            <a:ext cx="3937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656C9B-A20F-4077-86A9-9F1324D8B11B}"/>
              </a:ext>
            </a:extLst>
          </p:cNvPr>
          <p:cNvCxnSpPr/>
          <p:nvPr/>
        </p:nvCxnSpPr>
        <p:spPr>
          <a:xfrm>
            <a:off x="6096000" y="4506914"/>
            <a:ext cx="0" cy="1493837"/>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A7B73B3-F9FE-4F68-BA8C-84543C2E4661}"/>
              </a:ext>
            </a:extLst>
          </p:cNvPr>
          <p:cNvSpPr txBox="1"/>
          <p:nvPr/>
        </p:nvSpPr>
        <p:spPr>
          <a:xfrm>
            <a:off x="1847850" y="1041401"/>
            <a:ext cx="4529138" cy="415925"/>
          </a:xfrm>
          <a:prstGeom prst="rect">
            <a:avLst/>
          </a:prstGeom>
          <a:noFill/>
        </p:spPr>
        <p:txBody>
          <a:bodyPr>
            <a:spAutoFit/>
          </a:bodyPr>
          <a:lstStyle/>
          <a:p>
            <a:pPr eaLnBrk="1" hangingPunct="1">
              <a:defRPr/>
            </a:pPr>
            <a:r>
              <a:rPr lang="en-US" sz="2100" b="1" dirty="0">
                <a:solidFill>
                  <a:srgbClr val="FF0000"/>
                </a:solidFill>
                <a:effectLst>
                  <a:outerShdw blurRad="38100" dist="38100" dir="2700000" algn="tl">
                    <a:srgbClr val="000000">
                      <a:alpha val="43137"/>
                    </a:srgbClr>
                  </a:outerShdw>
                </a:effectLst>
                <a:latin typeface="Proxima Nova Bl" panose="02000506030000020004" pitchFamily="50" charset="0"/>
              </a:rPr>
              <a:t>REGULASI</a:t>
            </a:r>
            <a:r>
              <a:rPr lang="en-US" sz="2100" b="1" dirty="0">
                <a:solidFill>
                  <a:schemeClr val="accent1"/>
                </a:solidFill>
                <a:effectLst>
                  <a:outerShdw blurRad="38100" dist="38100" dir="2700000" algn="tl">
                    <a:srgbClr val="000000">
                      <a:alpha val="43137"/>
                    </a:srgbClr>
                  </a:outerShdw>
                </a:effectLst>
                <a:latin typeface="Proxima Nova Bl" panose="02000506030000020004" pitchFamily="50" charset="0"/>
              </a:rPr>
              <a:t> </a:t>
            </a:r>
            <a:r>
              <a:rPr lang="en-US" sz="2100" b="1" dirty="0">
                <a:effectLst>
                  <a:outerShdw blurRad="38100" dist="38100" dir="2700000" algn="tl">
                    <a:srgbClr val="000000">
                      <a:alpha val="43137"/>
                    </a:srgbClr>
                  </a:outerShdw>
                </a:effectLst>
                <a:latin typeface="Proxima Nova Bl" panose="02000506030000020004" pitchFamily="50" charset="0"/>
              </a:rPr>
              <a:t>NETRALITAS</a:t>
            </a:r>
            <a:endParaRPr lang="en-US" sz="2100" b="1" i="1" dirty="0">
              <a:effectLst>
                <a:outerShdw blurRad="38100" dist="38100" dir="2700000" algn="tl">
                  <a:srgbClr val="000000">
                    <a:alpha val="43137"/>
                  </a:srgbClr>
                </a:outerShdw>
              </a:effectLst>
              <a:latin typeface="Proxima Nova Bl" panose="02000506030000020004" pitchFamily="50" charset="0"/>
            </a:endParaRPr>
          </a:p>
        </p:txBody>
      </p:sp>
      <p:sp>
        <p:nvSpPr>
          <p:cNvPr id="49" name="TextBox 48">
            <a:extLst>
              <a:ext uri="{FF2B5EF4-FFF2-40B4-BE49-F238E27FC236}">
                <a16:creationId xmlns:a16="http://schemas.microsoft.com/office/drawing/2014/main" id="{6CB9B3B8-DA69-4D49-8E94-7ACAD6804B9A}"/>
              </a:ext>
            </a:extLst>
          </p:cNvPr>
          <p:cNvSpPr txBox="1"/>
          <p:nvPr/>
        </p:nvSpPr>
        <p:spPr>
          <a:xfrm>
            <a:off x="4689476" y="1658938"/>
            <a:ext cx="2773363" cy="531812"/>
          </a:xfrm>
          <a:prstGeom prst="rect">
            <a:avLst/>
          </a:prstGeom>
          <a:noFill/>
        </p:spPr>
        <p:txBody>
          <a:bodyPr>
            <a:spAutoFit/>
          </a:bodyPr>
          <a:lstStyle/>
          <a:p>
            <a:pPr algn="ctr" eaLnBrk="1" hangingPunct="1">
              <a:defRPr/>
            </a:pPr>
            <a:r>
              <a:rPr kumimoji="1" lang="en-US" altLang="ja-JP" dirty="0">
                <a:latin typeface="Raleway Black" panose="020B0A03030101060003" pitchFamily="34" charset="0"/>
                <a:ea typeface="Roboto" pitchFamily="2" charset="0"/>
                <a:cs typeface="Tahoma" panose="020B0604030504040204" pitchFamily="34" charset="0"/>
              </a:rPr>
              <a:t>UU 5 TAHUN 2014</a:t>
            </a:r>
          </a:p>
          <a:p>
            <a:pPr algn="ctr" eaLnBrk="1" hangingPunct="1">
              <a:defRPr/>
            </a:pPr>
            <a:r>
              <a:rPr kumimoji="1" lang="en-AU" sz="1050" dirty="0">
                <a:latin typeface="Raleway Black" panose="020B0A03030101060003" pitchFamily="34" charset="0"/>
                <a:ea typeface="Roboto" pitchFamily="2" charset="0"/>
                <a:cs typeface="Tahoma" panose="020B0604030504040204" pitchFamily="34" charset="0"/>
              </a:rPr>
              <a:t>APARATUR SIPIL NEGARA</a:t>
            </a:r>
            <a:endParaRPr kumimoji="1" lang="ja-JP" altLang="en-US" sz="1050" dirty="0">
              <a:latin typeface="Raleway Black" panose="020B0A03030101060003" pitchFamily="34" charset="0"/>
              <a:cs typeface="Tahoma" panose="020B0604030504040204" pitchFamily="34" charset="0"/>
            </a:endParaRPr>
          </a:p>
        </p:txBody>
      </p:sp>
      <p:sp>
        <p:nvSpPr>
          <p:cNvPr id="36883" name="TextBox 49">
            <a:extLst>
              <a:ext uri="{FF2B5EF4-FFF2-40B4-BE49-F238E27FC236}">
                <a16:creationId xmlns:a16="http://schemas.microsoft.com/office/drawing/2014/main" id="{7704D4B2-91C5-44D3-B531-A51B49D32527}"/>
              </a:ext>
            </a:extLst>
          </p:cNvPr>
          <p:cNvSpPr txBox="1">
            <a:spLocks noChangeArrowheads="1"/>
          </p:cNvSpPr>
          <p:nvPr/>
        </p:nvSpPr>
        <p:spPr bwMode="auto">
          <a:xfrm>
            <a:off x="7180263" y="661989"/>
            <a:ext cx="42446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AU" altLang="id-ID" sz="1300" b="1" dirty="0">
                <a:latin typeface="Raleway Black" pitchFamily="2" charset="0"/>
              </a:rPr>
              <a:t>Salah </a:t>
            </a:r>
            <a:r>
              <a:rPr lang="en-AU" altLang="id-ID" sz="1300" b="1" dirty="0" err="1">
                <a:latin typeface="Raleway Black" pitchFamily="2" charset="0"/>
              </a:rPr>
              <a:t>satu</a:t>
            </a:r>
            <a:r>
              <a:rPr lang="en-AU" altLang="id-ID" sz="1300" b="1" dirty="0">
                <a:latin typeface="Raleway Black" pitchFamily="2" charset="0"/>
              </a:rPr>
              <a:t> </a:t>
            </a:r>
            <a:r>
              <a:rPr lang="en-AU" altLang="id-ID" sz="1300" b="1" dirty="0" err="1">
                <a:latin typeface="Raleway Black" pitchFamily="2" charset="0"/>
              </a:rPr>
              <a:t>asas</a:t>
            </a:r>
            <a:r>
              <a:rPr lang="en-AU" altLang="id-ID" sz="1300" b="1" dirty="0">
                <a:latin typeface="Raleway Black" pitchFamily="2" charset="0"/>
              </a:rPr>
              <a:t> </a:t>
            </a:r>
            <a:r>
              <a:rPr lang="en-AU" altLang="id-ID" sz="1300" b="1" dirty="0" err="1">
                <a:latin typeface="Raleway Black" pitchFamily="2" charset="0"/>
              </a:rPr>
              <a:t>penyelenggaraan</a:t>
            </a:r>
            <a:r>
              <a:rPr lang="en-AU" altLang="id-ID" sz="1300" b="1" dirty="0">
                <a:latin typeface="Raleway Black" pitchFamily="2" charset="0"/>
              </a:rPr>
              <a:t> </a:t>
            </a:r>
            <a:r>
              <a:rPr lang="en-AU" altLang="id-ID" sz="1300" b="1" dirty="0" err="1">
                <a:latin typeface="Raleway Black" pitchFamily="2" charset="0"/>
              </a:rPr>
              <a:t>kebijakan</a:t>
            </a:r>
            <a:r>
              <a:rPr lang="en-AU" altLang="id-ID" sz="1300" b="1" dirty="0">
                <a:latin typeface="Raleway Black" pitchFamily="2" charset="0"/>
              </a:rPr>
              <a:t> dan </a:t>
            </a:r>
            <a:r>
              <a:rPr lang="en-AU" altLang="id-ID" sz="1300" b="1" dirty="0" err="1">
                <a:latin typeface="Raleway Black" pitchFamily="2" charset="0"/>
              </a:rPr>
              <a:t>manajemen</a:t>
            </a:r>
            <a:r>
              <a:rPr lang="en-AU" altLang="id-ID" sz="1300" b="1" dirty="0">
                <a:latin typeface="Raleway Black" pitchFamily="2" charset="0"/>
              </a:rPr>
              <a:t> ASN </a:t>
            </a:r>
            <a:r>
              <a:rPr lang="en-AU" altLang="id-ID" sz="1300" b="1" dirty="0" err="1">
                <a:latin typeface="Raleway Black" pitchFamily="2" charset="0"/>
              </a:rPr>
              <a:t>adalah</a:t>
            </a:r>
            <a:r>
              <a:rPr lang="en-AU" altLang="id-ID" sz="1300" b="1" dirty="0">
                <a:latin typeface="Raleway Black" pitchFamily="2" charset="0"/>
              </a:rPr>
              <a:t> “</a:t>
            </a:r>
            <a:r>
              <a:rPr lang="en-AU" altLang="id-ID" sz="1300" b="1" dirty="0" err="1">
                <a:latin typeface="Raleway Black" pitchFamily="2" charset="0"/>
              </a:rPr>
              <a:t>netralitas</a:t>
            </a:r>
            <a:r>
              <a:rPr lang="en-AU" altLang="id-ID" sz="1300" b="1" dirty="0">
                <a:latin typeface="Raleway Black" pitchFamily="2" charset="0"/>
              </a:rPr>
              <a:t>”. </a:t>
            </a:r>
            <a:r>
              <a:rPr lang="en-AU" altLang="id-ID" sz="1300" b="1" dirty="0" err="1">
                <a:latin typeface="Raleway Black" pitchFamily="2" charset="0"/>
              </a:rPr>
              <a:t>Asas</a:t>
            </a:r>
            <a:r>
              <a:rPr lang="en-AU" altLang="id-ID" sz="1300" b="1" dirty="0">
                <a:latin typeface="Raleway Black" pitchFamily="2" charset="0"/>
              </a:rPr>
              <a:t> </a:t>
            </a:r>
            <a:r>
              <a:rPr lang="en-AU" altLang="id-ID" sz="1300" b="1" dirty="0" err="1">
                <a:latin typeface="Raleway Black" pitchFamily="2" charset="0"/>
              </a:rPr>
              <a:t>netralitas</a:t>
            </a:r>
            <a:r>
              <a:rPr lang="en-AU" altLang="id-ID" sz="1300" b="1" dirty="0">
                <a:latin typeface="Raleway Black" pitchFamily="2" charset="0"/>
              </a:rPr>
              <a:t> </a:t>
            </a:r>
            <a:r>
              <a:rPr lang="en-AU" altLang="id-ID" sz="1300" b="1" dirty="0" err="1">
                <a:latin typeface="Raleway Black" pitchFamily="2" charset="0"/>
              </a:rPr>
              <a:t>ini</a:t>
            </a:r>
            <a:r>
              <a:rPr lang="en-AU" altLang="id-ID" sz="1300" b="1" dirty="0">
                <a:latin typeface="Raleway Black" pitchFamily="2" charset="0"/>
              </a:rPr>
              <a:t> </a:t>
            </a:r>
            <a:r>
              <a:rPr lang="en-AU" altLang="id-ID" sz="1300" b="1" dirty="0" err="1">
                <a:latin typeface="Raleway Black" pitchFamily="2" charset="0"/>
              </a:rPr>
              <a:t>berarti</a:t>
            </a:r>
            <a:r>
              <a:rPr lang="en-AU" altLang="id-ID" sz="1300" b="1" dirty="0">
                <a:latin typeface="Raleway Black" pitchFamily="2" charset="0"/>
              </a:rPr>
              <a:t> </a:t>
            </a:r>
            <a:r>
              <a:rPr lang="en-AU" altLang="id-ID" sz="1300" b="1" dirty="0" err="1">
                <a:latin typeface="Raleway Black" pitchFamily="2" charset="0"/>
              </a:rPr>
              <a:t>bahwa</a:t>
            </a:r>
            <a:r>
              <a:rPr lang="en-AU" altLang="id-ID" sz="1300" b="1" dirty="0">
                <a:latin typeface="Raleway Black" pitchFamily="2" charset="0"/>
              </a:rPr>
              <a:t> </a:t>
            </a:r>
            <a:r>
              <a:rPr lang="en-AU" altLang="id-ID" sz="1300" b="1" dirty="0" err="1">
                <a:latin typeface="Raleway Black" pitchFamily="2" charset="0"/>
              </a:rPr>
              <a:t>setiap</a:t>
            </a:r>
            <a:r>
              <a:rPr lang="en-AU" altLang="id-ID" sz="1300" b="1" dirty="0">
                <a:latin typeface="Raleway Black" pitchFamily="2" charset="0"/>
              </a:rPr>
              <a:t> </a:t>
            </a:r>
            <a:r>
              <a:rPr lang="en-AU" altLang="id-ID" sz="1300" b="1" dirty="0" err="1">
                <a:latin typeface="Raleway Black" pitchFamily="2" charset="0"/>
              </a:rPr>
              <a:t>pegawai</a:t>
            </a:r>
            <a:r>
              <a:rPr lang="en-AU" altLang="id-ID" sz="1300" b="1" dirty="0">
                <a:latin typeface="Raleway Black" pitchFamily="2" charset="0"/>
              </a:rPr>
              <a:t> ASN </a:t>
            </a:r>
            <a:r>
              <a:rPr lang="en-AU" altLang="id-ID" sz="1300" b="1" dirty="0" err="1">
                <a:latin typeface="Raleway Black" pitchFamily="2" charset="0"/>
              </a:rPr>
              <a:t>tidak</a:t>
            </a:r>
            <a:r>
              <a:rPr lang="en-AU" altLang="id-ID" sz="1300" b="1" dirty="0">
                <a:latin typeface="Raleway Black" pitchFamily="2" charset="0"/>
              </a:rPr>
              <a:t> </a:t>
            </a:r>
            <a:r>
              <a:rPr lang="en-AU" altLang="id-ID" sz="1300" b="1" dirty="0" err="1">
                <a:latin typeface="Raleway Black" pitchFamily="2" charset="0"/>
              </a:rPr>
              <a:t>berpihak</a:t>
            </a:r>
            <a:r>
              <a:rPr lang="en-AU" altLang="id-ID" sz="1300" b="1" dirty="0">
                <a:latin typeface="Raleway Black" pitchFamily="2" charset="0"/>
              </a:rPr>
              <a:t> </a:t>
            </a:r>
            <a:r>
              <a:rPr lang="en-AU" altLang="id-ID" sz="1300" b="1" dirty="0" err="1">
                <a:latin typeface="Raleway Black" pitchFamily="2" charset="0"/>
              </a:rPr>
              <a:t>dari</a:t>
            </a:r>
            <a:r>
              <a:rPr lang="en-AU" altLang="id-ID" sz="1300" b="1" dirty="0">
                <a:latin typeface="Raleway Black" pitchFamily="2" charset="0"/>
              </a:rPr>
              <a:t> </a:t>
            </a:r>
            <a:r>
              <a:rPr lang="en-AU" altLang="id-ID" sz="1300" b="1" dirty="0" err="1">
                <a:latin typeface="Raleway Black" pitchFamily="2" charset="0"/>
              </a:rPr>
              <a:t>segala</a:t>
            </a:r>
            <a:r>
              <a:rPr lang="en-AU" altLang="id-ID" sz="1300" b="1" dirty="0">
                <a:latin typeface="Raleway Black" pitchFamily="2" charset="0"/>
              </a:rPr>
              <a:t> </a:t>
            </a:r>
            <a:r>
              <a:rPr lang="en-AU" altLang="id-ID" sz="1300" b="1" dirty="0" err="1">
                <a:latin typeface="Raleway Black" pitchFamily="2" charset="0"/>
              </a:rPr>
              <a:t>bentuk</a:t>
            </a:r>
            <a:r>
              <a:rPr lang="en-AU" altLang="id-ID" sz="1300" b="1" dirty="0">
                <a:latin typeface="Raleway Black" pitchFamily="2" charset="0"/>
              </a:rPr>
              <a:t> </a:t>
            </a:r>
            <a:r>
              <a:rPr lang="en-AU" altLang="id-ID" sz="1300" b="1" dirty="0" err="1">
                <a:latin typeface="Raleway Black" pitchFamily="2" charset="0"/>
              </a:rPr>
              <a:t>pengaruh</a:t>
            </a:r>
            <a:r>
              <a:rPr lang="en-AU" altLang="id-ID" sz="1300" b="1" dirty="0">
                <a:latin typeface="Raleway Black" pitchFamily="2" charset="0"/>
              </a:rPr>
              <a:t> </a:t>
            </a:r>
            <a:r>
              <a:rPr lang="en-AU" altLang="id-ID" sz="1300" b="1" dirty="0" err="1">
                <a:latin typeface="Raleway Black" pitchFamily="2" charset="0"/>
              </a:rPr>
              <a:t>manapun</a:t>
            </a:r>
            <a:r>
              <a:rPr lang="en-AU" altLang="id-ID" sz="1300" b="1" dirty="0">
                <a:latin typeface="Raleway Black" pitchFamily="2" charset="0"/>
              </a:rPr>
              <a:t> dan </a:t>
            </a:r>
            <a:r>
              <a:rPr lang="en-AU" altLang="id-ID" sz="1300" b="1" dirty="0" err="1">
                <a:latin typeface="Raleway Black" pitchFamily="2" charset="0"/>
              </a:rPr>
              <a:t>tidak</a:t>
            </a:r>
            <a:r>
              <a:rPr lang="en-AU" altLang="id-ID" sz="1300" b="1" dirty="0">
                <a:latin typeface="Raleway Black" pitchFamily="2" charset="0"/>
              </a:rPr>
              <a:t> </a:t>
            </a:r>
            <a:r>
              <a:rPr lang="en-AU" altLang="id-ID" sz="1300" b="1" dirty="0" err="1">
                <a:latin typeface="Raleway Black" pitchFamily="2" charset="0"/>
              </a:rPr>
              <a:t>memihak</a:t>
            </a:r>
            <a:r>
              <a:rPr lang="en-AU" altLang="id-ID" sz="1300" b="1" dirty="0">
                <a:latin typeface="Raleway Black" pitchFamily="2" charset="0"/>
              </a:rPr>
              <a:t> </a:t>
            </a:r>
            <a:r>
              <a:rPr lang="en-AU" altLang="id-ID" sz="1300" b="1" dirty="0" err="1">
                <a:latin typeface="Raleway Black" pitchFamily="2" charset="0"/>
              </a:rPr>
              <a:t>kepada</a:t>
            </a:r>
            <a:r>
              <a:rPr lang="en-AU" altLang="id-ID" sz="1300" b="1" dirty="0">
                <a:latin typeface="Raleway Black" pitchFamily="2" charset="0"/>
              </a:rPr>
              <a:t> </a:t>
            </a:r>
            <a:r>
              <a:rPr lang="en-AU" altLang="id-ID" sz="1300" b="1" dirty="0" err="1">
                <a:latin typeface="Raleway Black" pitchFamily="2" charset="0"/>
              </a:rPr>
              <a:t>kepentingan</a:t>
            </a:r>
            <a:r>
              <a:rPr lang="en-AU" altLang="id-ID" sz="1300" b="1" dirty="0">
                <a:latin typeface="Raleway Black" pitchFamily="2" charset="0"/>
              </a:rPr>
              <a:t> </a:t>
            </a:r>
            <a:r>
              <a:rPr lang="en-AU" altLang="id-ID" sz="1300" b="1" dirty="0" err="1">
                <a:latin typeface="Raleway Black" pitchFamily="2" charset="0"/>
              </a:rPr>
              <a:t>siapapun</a:t>
            </a:r>
            <a:r>
              <a:rPr lang="en-AU" altLang="id-ID" sz="1300" b="1" dirty="0">
                <a:latin typeface="Raleway Black" pitchFamily="2" charset="0"/>
              </a:rPr>
              <a:t>.</a:t>
            </a:r>
            <a:endParaRPr lang="en-US" altLang="id-ID" sz="1300" b="1" dirty="0">
              <a:latin typeface="Raleway Black" pitchFamily="2" charset="0"/>
            </a:endParaRPr>
          </a:p>
        </p:txBody>
      </p:sp>
      <p:sp>
        <p:nvSpPr>
          <p:cNvPr id="36885" name="TextBox 51">
            <a:extLst>
              <a:ext uri="{FF2B5EF4-FFF2-40B4-BE49-F238E27FC236}">
                <a16:creationId xmlns:a16="http://schemas.microsoft.com/office/drawing/2014/main" id="{974DE6AC-E286-4408-8F7A-BC0D983549B9}"/>
              </a:ext>
            </a:extLst>
          </p:cNvPr>
          <p:cNvSpPr txBox="1">
            <a:spLocks noChangeArrowheads="1"/>
          </p:cNvSpPr>
          <p:nvPr/>
        </p:nvSpPr>
        <p:spPr bwMode="auto">
          <a:xfrm>
            <a:off x="1442721" y="3991157"/>
            <a:ext cx="39685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AU" altLang="id-ID" sz="1400" b="1" dirty="0" err="1">
                <a:latin typeface="Raleway Black" pitchFamily="2" charset="0"/>
              </a:rPr>
              <a:t>Pasal</a:t>
            </a:r>
            <a:r>
              <a:rPr lang="en-AU" altLang="id-ID" sz="1400" b="1" dirty="0">
                <a:latin typeface="Raleway Black" pitchFamily="2" charset="0"/>
              </a:rPr>
              <a:t> 11 </a:t>
            </a:r>
            <a:r>
              <a:rPr lang="en-AU" altLang="id-ID" sz="1400" b="1" dirty="0" err="1">
                <a:latin typeface="Raleway Black" pitchFamily="2" charset="0"/>
              </a:rPr>
              <a:t>huruf</a:t>
            </a:r>
            <a:r>
              <a:rPr lang="en-AU" altLang="id-ID" sz="1400" b="1" dirty="0">
                <a:latin typeface="Raleway Black" pitchFamily="2" charset="0"/>
              </a:rPr>
              <a:t> c</a:t>
            </a:r>
          </a:p>
          <a:p>
            <a:pPr algn="just" eaLnBrk="1" hangingPunct="1">
              <a:lnSpc>
                <a:spcPct val="100000"/>
              </a:lnSpc>
              <a:spcBef>
                <a:spcPct val="0"/>
              </a:spcBef>
              <a:buFontTx/>
              <a:buNone/>
            </a:pPr>
            <a:r>
              <a:rPr lang="en-AU" altLang="id-ID" sz="1400" b="1" dirty="0" err="1">
                <a:latin typeface="Raleway Black" pitchFamily="2" charset="0"/>
              </a:rPr>
              <a:t>Dalam</a:t>
            </a:r>
            <a:r>
              <a:rPr lang="en-AU" altLang="id-ID" sz="1400" b="1" dirty="0">
                <a:latin typeface="Raleway Black" pitchFamily="2" charset="0"/>
              </a:rPr>
              <a:t> </a:t>
            </a:r>
            <a:r>
              <a:rPr lang="en-AU" altLang="id-ID" sz="1400" b="1" dirty="0" err="1">
                <a:latin typeface="Raleway Black" pitchFamily="2" charset="0"/>
              </a:rPr>
              <a:t>hal</a:t>
            </a:r>
            <a:r>
              <a:rPr lang="en-AU" altLang="id-ID" sz="1400" b="1" dirty="0">
                <a:latin typeface="Raleway Black" pitchFamily="2" charset="0"/>
              </a:rPr>
              <a:t> </a:t>
            </a:r>
            <a:r>
              <a:rPr lang="en-AU" altLang="id-ID" sz="1400" b="1" dirty="0" err="1">
                <a:latin typeface="Raleway Black" pitchFamily="2" charset="0"/>
              </a:rPr>
              <a:t>etika</a:t>
            </a:r>
            <a:r>
              <a:rPr lang="en-AU" altLang="id-ID" sz="1400" b="1" dirty="0">
                <a:latin typeface="Raleway Black" pitchFamily="2" charset="0"/>
              </a:rPr>
              <a:t> </a:t>
            </a:r>
            <a:r>
              <a:rPr lang="en-AU" altLang="id-ID" sz="1400" b="1" dirty="0" err="1">
                <a:latin typeface="Raleway Black" pitchFamily="2" charset="0"/>
              </a:rPr>
              <a:t>terhadap</a:t>
            </a:r>
            <a:r>
              <a:rPr lang="en-AU" altLang="id-ID" sz="1400" b="1" dirty="0">
                <a:latin typeface="Raleway Black" pitchFamily="2" charset="0"/>
              </a:rPr>
              <a:t> </a:t>
            </a:r>
            <a:r>
              <a:rPr lang="en-AU" altLang="id-ID" sz="1400" b="1" dirty="0" err="1">
                <a:latin typeface="Raleway Black" pitchFamily="2" charset="0"/>
              </a:rPr>
              <a:t>diri</a:t>
            </a:r>
            <a:r>
              <a:rPr lang="en-AU" altLang="id-ID" sz="1400" b="1" dirty="0">
                <a:latin typeface="Raleway Black" pitchFamily="2" charset="0"/>
              </a:rPr>
              <a:t> </a:t>
            </a:r>
            <a:r>
              <a:rPr lang="en-AU" altLang="id-ID" sz="1400" b="1" dirty="0" err="1">
                <a:latin typeface="Raleway Black" pitchFamily="2" charset="0"/>
              </a:rPr>
              <a:t>sendiri</a:t>
            </a:r>
            <a:r>
              <a:rPr lang="en-AU" altLang="id-ID" sz="1400" b="1" dirty="0">
                <a:latin typeface="Raleway Black" pitchFamily="2" charset="0"/>
              </a:rPr>
              <a:t> PNS </a:t>
            </a:r>
            <a:r>
              <a:rPr lang="en-AU" altLang="id-ID" sz="1400" b="1" dirty="0" err="1">
                <a:latin typeface="Raleway Black" pitchFamily="2" charset="0"/>
              </a:rPr>
              <a:t>wajib</a:t>
            </a:r>
            <a:r>
              <a:rPr lang="en-AU" altLang="id-ID" sz="1400" b="1" dirty="0">
                <a:latin typeface="Raleway Black" pitchFamily="2" charset="0"/>
              </a:rPr>
              <a:t> </a:t>
            </a:r>
            <a:r>
              <a:rPr lang="en-AU" altLang="id-ID" sz="1400" b="1" dirty="0" err="1">
                <a:latin typeface="Raleway Black" pitchFamily="2" charset="0"/>
              </a:rPr>
              <a:t>menghindari</a:t>
            </a:r>
            <a:r>
              <a:rPr lang="en-AU" altLang="id-ID" sz="1400" b="1" dirty="0">
                <a:latin typeface="Raleway Black" pitchFamily="2" charset="0"/>
              </a:rPr>
              <a:t> </a:t>
            </a:r>
            <a:r>
              <a:rPr lang="en-AU" altLang="id-ID" sz="1400" b="1" dirty="0" err="1">
                <a:latin typeface="Raleway Black" pitchFamily="2" charset="0"/>
              </a:rPr>
              <a:t>konflik</a:t>
            </a:r>
            <a:r>
              <a:rPr lang="en-AU" altLang="id-ID" sz="1400" b="1" dirty="0">
                <a:latin typeface="Raleway Black" pitchFamily="2" charset="0"/>
              </a:rPr>
              <a:t> </a:t>
            </a:r>
            <a:r>
              <a:rPr lang="en-AU" altLang="id-ID" sz="1400" b="1" dirty="0" err="1">
                <a:latin typeface="Raleway Black" pitchFamily="2" charset="0"/>
              </a:rPr>
              <a:t>kepentingan</a:t>
            </a:r>
            <a:r>
              <a:rPr lang="en-AU" altLang="id-ID" sz="1400" b="1" dirty="0">
                <a:latin typeface="Raleway Black" pitchFamily="2" charset="0"/>
              </a:rPr>
              <a:t> </a:t>
            </a:r>
            <a:r>
              <a:rPr lang="en-AU" altLang="id-ID" sz="1400" b="1" dirty="0" err="1">
                <a:latin typeface="Raleway Black" pitchFamily="2" charset="0"/>
              </a:rPr>
              <a:t>pribadi</a:t>
            </a:r>
            <a:r>
              <a:rPr lang="en-AU" altLang="id-ID" sz="1400" b="1" dirty="0">
                <a:latin typeface="Raleway Black" pitchFamily="2" charset="0"/>
              </a:rPr>
              <a:t>, </a:t>
            </a:r>
            <a:r>
              <a:rPr lang="en-AU" altLang="id-ID" sz="1400" b="1" dirty="0" err="1">
                <a:latin typeface="Raleway Black" pitchFamily="2" charset="0"/>
              </a:rPr>
              <a:t>kelompok</a:t>
            </a:r>
            <a:r>
              <a:rPr lang="en-AU" altLang="id-ID" sz="1400" b="1" dirty="0">
                <a:latin typeface="Raleway Black" pitchFamily="2" charset="0"/>
              </a:rPr>
              <a:t> </a:t>
            </a:r>
            <a:r>
              <a:rPr lang="en-AU" altLang="id-ID" sz="1400" b="1" dirty="0" err="1">
                <a:latin typeface="Raleway Black" pitchFamily="2" charset="0"/>
              </a:rPr>
              <a:t>ataupun</a:t>
            </a:r>
            <a:r>
              <a:rPr lang="en-AU" altLang="id-ID" sz="1400" b="1" dirty="0">
                <a:latin typeface="Raleway Black" pitchFamily="2" charset="0"/>
              </a:rPr>
              <a:t> </a:t>
            </a:r>
            <a:r>
              <a:rPr lang="en-AU" altLang="id-ID" sz="1400" b="1" dirty="0" err="1">
                <a:latin typeface="Raleway Black" pitchFamily="2" charset="0"/>
              </a:rPr>
              <a:t>golongan</a:t>
            </a:r>
            <a:r>
              <a:rPr lang="en-AU" altLang="id-ID" sz="1400" b="1" dirty="0">
                <a:latin typeface="Raleway Black" pitchFamily="2" charset="0"/>
              </a:rPr>
              <a:t>. </a:t>
            </a:r>
            <a:r>
              <a:rPr lang="en-AU" altLang="id-ID" sz="1400" b="1" dirty="0" err="1">
                <a:latin typeface="Raleway Black" pitchFamily="2" charset="0"/>
              </a:rPr>
              <a:t>Maka</a:t>
            </a:r>
            <a:r>
              <a:rPr lang="en-AU" altLang="id-ID" sz="1400" b="1" dirty="0">
                <a:latin typeface="Raleway Black" pitchFamily="2" charset="0"/>
              </a:rPr>
              <a:t> PNS </a:t>
            </a:r>
            <a:r>
              <a:rPr lang="en-AU" altLang="id-ID" sz="1400" b="1" dirty="0" err="1">
                <a:latin typeface="Raleway Black" pitchFamily="2" charset="0"/>
              </a:rPr>
              <a:t>dilarang</a:t>
            </a:r>
            <a:r>
              <a:rPr lang="en-AU" altLang="id-ID" sz="1400" b="1" dirty="0">
                <a:latin typeface="Raleway Black" pitchFamily="2" charset="0"/>
              </a:rPr>
              <a:t> </a:t>
            </a:r>
            <a:r>
              <a:rPr lang="en-AU" altLang="id-ID" sz="1400" b="1" dirty="0" err="1">
                <a:latin typeface="Raleway Black" pitchFamily="2" charset="0"/>
              </a:rPr>
              <a:t>melakukan</a:t>
            </a:r>
            <a:r>
              <a:rPr lang="en-AU" altLang="id-ID" sz="1400" b="1" dirty="0">
                <a:latin typeface="Raleway Black" pitchFamily="2" charset="0"/>
              </a:rPr>
              <a:t> </a:t>
            </a:r>
            <a:r>
              <a:rPr lang="en-AU" altLang="id-ID" sz="1400" b="1" dirty="0" err="1">
                <a:latin typeface="Raleway Black" pitchFamily="2" charset="0"/>
              </a:rPr>
              <a:t>perbuatan</a:t>
            </a:r>
            <a:r>
              <a:rPr lang="en-AU" altLang="id-ID" sz="1400" b="1" dirty="0">
                <a:latin typeface="Raleway Black" pitchFamily="2" charset="0"/>
              </a:rPr>
              <a:t> yang </a:t>
            </a:r>
            <a:r>
              <a:rPr lang="en-AU" altLang="id-ID" sz="1400" b="1" dirty="0" err="1">
                <a:latin typeface="Raleway Black" pitchFamily="2" charset="0"/>
              </a:rPr>
              <a:t>mengarah</a:t>
            </a:r>
            <a:r>
              <a:rPr lang="en-AU" altLang="id-ID" sz="1400" b="1" dirty="0">
                <a:latin typeface="Raleway Black" pitchFamily="2" charset="0"/>
              </a:rPr>
              <a:t> </a:t>
            </a:r>
            <a:r>
              <a:rPr lang="en-AU" altLang="id-ID" sz="1400" b="1" dirty="0" err="1">
                <a:latin typeface="Raleway Black" pitchFamily="2" charset="0"/>
              </a:rPr>
              <a:t>pada</a:t>
            </a:r>
            <a:r>
              <a:rPr lang="en-AU" altLang="id-ID" sz="1400" b="1" dirty="0">
                <a:latin typeface="Raleway Black" pitchFamily="2" charset="0"/>
              </a:rPr>
              <a:t> </a:t>
            </a:r>
            <a:r>
              <a:rPr lang="en-AU" altLang="id-ID" sz="1400" b="1" dirty="0" err="1">
                <a:latin typeface="Raleway Black" pitchFamily="2" charset="0"/>
              </a:rPr>
              <a:t>keberpihakan</a:t>
            </a:r>
            <a:r>
              <a:rPr lang="en-AU" altLang="id-ID" sz="1400" b="1" dirty="0">
                <a:latin typeface="Raleway Black" pitchFamily="2" charset="0"/>
              </a:rPr>
              <a:t> </a:t>
            </a:r>
            <a:r>
              <a:rPr lang="en-AU" altLang="id-ID" sz="1400" b="1" dirty="0" err="1">
                <a:latin typeface="Raleway Black" pitchFamily="2" charset="0"/>
              </a:rPr>
              <a:t>salah</a:t>
            </a:r>
            <a:r>
              <a:rPr lang="en-AU" altLang="id-ID" sz="1400" b="1" dirty="0">
                <a:latin typeface="Raleway Black" pitchFamily="2" charset="0"/>
              </a:rPr>
              <a:t> </a:t>
            </a:r>
            <a:r>
              <a:rPr lang="en-AU" altLang="id-ID" sz="1400" b="1" dirty="0" err="1">
                <a:latin typeface="Raleway Black" pitchFamily="2" charset="0"/>
              </a:rPr>
              <a:t>satu</a:t>
            </a:r>
            <a:r>
              <a:rPr lang="en-AU" altLang="id-ID" sz="1400" b="1" dirty="0">
                <a:latin typeface="Raleway Black" pitchFamily="2" charset="0"/>
              </a:rPr>
              <a:t> </a:t>
            </a:r>
            <a:r>
              <a:rPr lang="en-AU" altLang="id-ID" sz="1400" b="1" dirty="0" err="1">
                <a:latin typeface="Raleway Black" pitchFamily="2" charset="0"/>
              </a:rPr>
              <a:t>calon</a:t>
            </a:r>
            <a:r>
              <a:rPr lang="en-AU" altLang="id-ID" sz="1400" b="1" dirty="0">
                <a:latin typeface="Raleway Black" pitchFamily="2" charset="0"/>
              </a:rPr>
              <a:t> </a:t>
            </a:r>
            <a:r>
              <a:rPr lang="en-AU" altLang="id-ID" sz="1400" b="1" dirty="0" err="1">
                <a:latin typeface="Raleway Black" pitchFamily="2" charset="0"/>
              </a:rPr>
              <a:t>atau</a:t>
            </a:r>
            <a:r>
              <a:rPr lang="en-AU" altLang="id-ID" sz="1400" b="1" dirty="0">
                <a:latin typeface="Raleway Black" pitchFamily="2" charset="0"/>
              </a:rPr>
              <a:t> </a:t>
            </a:r>
            <a:r>
              <a:rPr lang="en-AU" altLang="id-ID" sz="1400" b="1" dirty="0" err="1">
                <a:latin typeface="Raleway Black" pitchFamily="2" charset="0"/>
              </a:rPr>
              <a:t>perbuatan</a:t>
            </a:r>
            <a:r>
              <a:rPr lang="en-AU" altLang="id-ID" sz="1400" b="1" dirty="0">
                <a:latin typeface="Raleway Black" pitchFamily="2" charset="0"/>
              </a:rPr>
              <a:t> yang </a:t>
            </a:r>
            <a:r>
              <a:rPr lang="en-AU" altLang="id-ID" sz="1400" b="1" dirty="0" err="1">
                <a:latin typeface="Raleway Black" pitchFamily="2" charset="0"/>
              </a:rPr>
              <a:t>mengindikasikan</a:t>
            </a:r>
            <a:r>
              <a:rPr lang="en-AU" altLang="id-ID" sz="1400" b="1" dirty="0">
                <a:latin typeface="Raleway Black" pitchFamily="2" charset="0"/>
              </a:rPr>
              <a:t> </a:t>
            </a:r>
            <a:r>
              <a:rPr lang="en-AU" altLang="id-ID" sz="1400" b="1" dirty="0" err="1">
                <a:latin typeface="Raleway Black" pitchFamily="2" charset="0"/>
              </a:rPr>
              <a:t>terlibat</a:t>
            </a:r>
            <a:r>
              <a:rPr lang="en-AU" altLang="id-ID" sz="1400" b="1" dirty="0">
                <a:latin typeface="Raleway Black" pitchFamily="2" charset="0"/>
              </a:rPr>
              <a:t> </a:t>
            </a:r>
            <a:r>
              <a:rPr lang="en-AU" altLang="id-ID" sz="1400" b="1" dirty="0" err="1">
                <a:latin typeface="Raleway Black" pitchFamily="2" charset="0"/>
              </a:rPr>
              <a:t>dalam</a:t>
            </a:r>
            <a:r>
              <a:rPr lang="en-AU" altLang="id-ID" sz="1400" b="1" dirty="0">
                <a:latin typeface="Raleway Black" pitchFamily="2" charset="0"/>
              </a:rPr>
              <a:t> </a:t>
            </a:r>
            <a:r>
              <a:rPr lang="en-AU" altLang="id-ID" sz="1400" b="1" dirty="0" err="1">
                <a:latin typeface="Raleway Black" pitchFamily="2" charset="0"/>
              </a:rPr>
              <a:t>politik</a:t>
            </a:r>
            <a:r>
              <a:rPr lang="en-AU" altLang="id-ID" sz="1400" b="1" dirty="0">
                <a:latin typeface="Raleway Black" pitchFamily="2" charset="0"/>
              </a:rPr>
              <a:t> </a:t>
            </a:r>
            <a:r>
              <a:rPr lang="en-AU" altLang="id-ID" sz="1400" b="1" dirty="0" err="1">
                <a:latin typeface="Raleway Black" pitchFamily="2" charset="0"/>
              </a:rPr>
              <a:t>praktis</a:t>
            </a:r>
            <a:r>
              <a:rPr lang="en-AU" altLang="id-ID" sz="1400" b="1" dirty="0">
                <a:latin typeface="Raleway Black" pitchFamily="2" charset="0"/>
              </a:rPr>
              <a:t>/</a:t>
            </a:r>
            <a:r>
              <a:rPr lang="en-AU" altLang="id-ID" sz="1400" b="1" dirty="0" err="1">
                <a:latin typeface="Raleway Black" pitchFamily="2" charset="0"/>
              </a:rPr>
              <a:t>berafiliasi</a:t>
            </a:r>
            <a:r>
              <a:rPr lang="en-AU" altLang="id-ID" sz="1400" b="1" dirty="0">
                <a:latin typeface="Raleway Black" pitchFamily="2" charset="0"/>
              </a:rPr>
              <a:t> </a:t>
            </a:r>
            <a:r>
              <a:rPr lang="en-AU" altLang="id-ID" sz="1400" b="1" dirty="0" err="1">
                <a:latin typeface="Raleway Black" pitchFamily="2" charset="0"/>
              </a:rPr>
              <a:t>dengan</a:t>
            </a:r>
            <a:r>
              <a:rPr lang="en-AU" altLang="id-ID" sz="1400" b="1" dirty="0">
                <a:latin typeface="Raleway Black" pitchFamily="2" charset="0"/>
              </a:rPr>
              <a:t> </a:t>
            </a:r>
            <a:r>
              <a:rPr lang="en-AU" altLang="id-ID" sz="1400" b="1" dirty="0" err="1">
                <a:latin typeface="Raleway Black" pitchFamily="2" charset="0"/>
              </a:rPr>
              <a:t>partai</a:t>
            </a:r>
            <a:r>
              <a:rPr lang="en-AU" altLang="id-ID" sz="1400" b="1" dirty="0">
                <a:latin typeface="Raleway Black" pitchFamily="2" charset="0"/>
              </a:rPr>
              <a:t> </a:t>
            </a:r>
            <a:r>
              <a:rPr lang="en-AU" altLang="id-ID" sz="1400" b="1" dirty="0" err="1">
                <a:latin typeface="Raleway Black" pitchFamily="2" charset="0"/>
              </a:rPr>
              <a:t>politik</a:t>
            </a:r>
            <a:endParaRPr lang="en-US" altLang="id-ID" sz="1400" b="1" dirty="0">
              <a:latin typeface="Raleway Black" pitchFamily="2" charset="0"/>
            </a:endParaRPr>
          </a:p>
        </p:txBody>
      </p:sp>
      <p:sp>
        <p:nvSpPr>
          <p:cNvPr id="56" name="Oval 55">
            <a:extLst>
              <a:ext uri="{FF2B5EF4-FFF2-40B4-BE49-F238E27FC236}">
                <a16:creationId xmlns:a16="http://schemas.microsoft.com/office/drawing/2014/main" id="{5A52EEA7-4F16-4825-ACFC-B6AE4BEB1647}"/>
              </a:ext>
            </a:extLst>
          </p:cNvPr>
          <p:cNvSpPr/>
          <p:nvPr/>
        </p:nvSpPr>
        <p:spPr>
          <a:xfrm>
            <a:off x="5221288" y="3217863"/>
            <a:ext cx="461962" cy="4762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AB759322-D1C9-4210-ADB4-00392B926352}"/>
              </a:ext>
            </a:extLst>
          </p:cNvPr>
          <p:cNvSpPr txBox="1"/>
          <p:nvPr/>
        </p:nvSpPr>
        <p:spPr>
          <a:xfrm>
            <a:off x="5136474" y="3286125"/>
            <a:ext cx="522965" cy="369332"/>
          </a:xfrm>
          <a:prstGeom prst="rect">
            <a:avLst/>
          </a:prstGeom>
          <a:noFill/>
        </p:spPr>
        <p:txBody>
          <a:bodyPr wrap="none">
            <a:spAutoFit/>
          </a:bodyPr>
          <a:lstStyle/>
          <a:p>
            <a:pPr algn="r" eaLnBrk="1" hangingPunct="1">
              <a:defRPr/>
            </a:pPr>
            <a:r>
              <a:rPr lang="en-US" altLang="ko-KR" b="1" spc="169" dirty="0">
                <a:solidFill>
                  <a:schemeClr val="bg1"/>
                </a:solidFill>
                <a:effectLst>
                  <a:outerShdw blurRad="50800" dist="38100" dir="5400000" algn="t" rotWithShape="0">
                    <a:prstClr val="black">
                      <a:alpha val="40000"/>
                    </a:prstClr>
                  </a:outerShdw>
                </a:effectLst>
                <a:latin typeface="Proxima Nova Rg" panose="02000506030000020004" pitchFamily="50" charset="0"/>
              </a:rPr>
              <a:t>01</a:t>
            </a:r>
            <a:endParaRPr lang="ko-KR" altLang="en-US" b="1" spc="169" dirty="0">
              <a:solidFill>
                <a:schemeClr val="bg1"/>
              </a:solidFill>
              <a:effectLst>
                <a:outerShdw blurRad="50800" dist="38100" dir="5400000" algn="t" rotWithShape="0">
                  <a:prstClr val="black">
                    <a:alpha val="40000"/>
                  </a:prstClr>
                </a:outerShdw>
              </a:effectLst>
              <a:latin typeface="Proxima Nova Rg" panose="02000506030000020004" pitchFamily="50" charset="0"/>
            </a:endParaRPr>
          </a:p>
        </p:txBody>
      </p:sp>
      <p:sp>
        <p:nvSpPr>
          <p:cNvPr id="58" name="Oval 57">
            <a:extLst>
              <a:ext uri="{FF2B5EF4-FFF2-40B4-BE49-F238E27FC236}">
                <a16:creationId xmlns:a16="http://schemas.microsoft.com/office/drawing/2014/main" id="{5D8F6E50-44C5-41D0-9A3B-19FE9B18FDA8}"/>
              </a:ext>
            </a:extLst>
          </p:cNvPr>
          <p:cNvSpPr/>
          <p:nvPr/>
        </p:nvSpPr>
        <p:spPr>
          <a:xfrm>
            <a:off x="6409930" y="4614803"/>
            <a:ext cx="461963" cy="477838"/>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55AED1B-B30A-4392-A1AD-6FB0316FD8DC}"/>
              </a:ext>
            </a:extLst>
          </p:cNvPr>
          <p:cNvSpPr txBox="1"/>
          <p:nvPr/>
        </p:nvSpPr>
        <p:spPr>
          <a:xfrm>
            <a:off x="6382661" y="4650105"/>
            <a:ext cx="522965" cy="369332"/>
          </a:xfrm>
          <a:prstGeom prst="rect">
            <a:avLst/>
          </a:prstGeom>
          <a:noFill/>
        </p:spPr>
        <p:txBody>
          <a:bodyPr wrap="none">
            <a:spAutoFit/>
          </a:bodyPr>
          <a:lstStyle/>
          <a:p>
            <a:pPr algn="r" eaLnBrk="1" hangingPunct="1">
              <a:defRPr/>
            </a:pPr>
            <a:r>
              <a:rPr lang="en-US" altLang="ko-KR" b="1" spc="169" dirty="0">
                <a:solidFill>
                  <a:schemeClr val="bg1"/>
                </a:solidFill>
                <a:effectLst>
                  <a:outerShdw blurRad="50800" dist="38100" dir="5400000" algn="t" rotWithShape="0">
                    <a:prstClr val="black">
                      <a:alpha val="40000"/>
                    </a:prstClr>
                  </a:outerShdw>
                </a:effectLst>
                <a:latin typeface="Proxima Nova Rg" panose="02000506030000020004" pitchFamily="50" charset="0"/>
              </a:rPr>
              <a:t>02</a:t>
            </a:r>
            <a:endParaRPr lang="ko-KR" altLang="en-US" b="1" spc="169" dirty="0">
              <a:solidFill>
                <a:schemeClr val="bg1"/>
              </a:solidFill>
              <a:effectLst>
                <a:outerShdw blurRad="50800" dist="38100" dir="5400000" algn="t" rotWithShape="0">
                  <a:prstClr val="black">
                    <a:alpha val="40000"/>
                  </a:prstClr>
                </a:outerShdw>
              </a:effectLst>
              <a:latin typeface="Proxima Nova Rg" panose="02000506030000020004" pitchFamily="50" charset="0"/>
            </a:endParaRPr>
          </a:p>
        </p:txBody>
      </p:sp>
      <p:sp>
        <p:nvSpPr>
          <p:cNvPr id="25" name="Rectangle: Rounded Corners 52">
            <a:extLst>
              <a:ext uri="{FF2B5EF4-FFF2-40B4-BE49-F238E27FC236}">
                <a16:creationId xmlns:a16="http://schemas.microsoft.com/office/drawing/2014/main" id="{AEF6C91E-CC87-4C49-B12D-1B135CFA4050}"/>
              </a:ext>
            </a:extLst>
          </p:cNvPr>
          <p:cNvSpPr/>
          <p:nvPr/>
        </p:nvSpPr>
        <p:spPr>
          <a:xfrm>
            <a:off x="7041356" y="1901197"/>
            <a:ext cx="4500564" cy="2432913"/>
          </a:xfrm>
          <a:prstGeom prst="roundRect">
            <a:avLst/>
          </a:prstGeom>
          <a:solidFill>
            <a:schemeClr val="accent6">
              <a:lumMod val="20000"/>
              <a:lumOff val="80000"/>
              <a:alpha val="2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891" name="TextBox 49">
            <a:extLst>
              <a:ext uri="{FF2B5EF4-FFF2-40B4-BE49-F238E27FC236}">
                <a16:creationId xmlns:a16="http://schemas.microsoft.com/office/drawing/2014/main" id="{2B318AC6-CFAE-4930-8E54-94C1BB945E08}"/>
              </a:ext>
            </a:extLst>
          </p:cNvPr>
          <p:cNvSpPr txBox="1">
            <a:spLocks noChangeArrowheads="1"/>
          </p:cNvSpPr>
          <p:nvPr/>
        </p:nvSpPr>
        <p:spPr bwMode="auto">
          <a:xfrm>
            <a:off x="7228840" y="1965965"/>
            <a:ext cx="422243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id-ID" altLang="id-ID" sz="1300" b="1" dirty="0">
                <a:latin typeface="Raleway Black" pitchFamily="2" charset="0"/>
              </a:rPr>
              <a:t>Nilai dasar ASN meliputi menjalankan tugas secara profesional dan tidak memihak dan menciptakan lingkungan kerja yang non diskriminatif. Kode etik dan kode perilaku mengatur agar ASN melaksanakan tugasnya sesuai ketentuan per</a:t>
            </a:r>
            <a:r>
              <a:rPr lang="en-US" altLang="id-ID" sz="1300" b="1" dirty="0">
                <a:latin typeface="Raleway Black" pitchFamily="2" charset="0"/>
              </a:rPr>
              <a:t>-UU</a:t>
            </a:r>
            <a:r>
              <a:rPr lang="id-ID" altLang="id-ID" sz="1300" b="1" dirty="0">
                <a:latin typeface="Raleway Black" pitchFamily="2" charset="0"/>
              </a:rPr>
              <a:t>, sesuai perintah atasan atau pejabat yang berwenang, sejauh tidak bertentangan</a:t>
            </a:r>
            <a:r>
              <a:rPr lang="en-US" altLang="id-ID" sz="1300" b="1" dirty="0">
                <a:latin typeface="Raleway Black" pitchFamily="2" charset="0"/>
              </a:rPr>
              <a:t> </a:t>
            </a:r>
            <a:r>
              <a:rPr lang="id-ID" altLang="id-ID" sz="1300" b="1" dirty="0">
                <a:latin typeface="Raleway Black" pitchFamily="2" charset="0"/>
              </a:rPr>
              <a:t> </a:t>
            </a:r>
            <a:r>
              <a:rPr lang="en-US" altLang="id-ID" sz="1300" b="1" dirty="0">
                <a:latin typeface="Raleway Black" pitchFamily="2" charset="0"/>
              </a:rPr>
              <a:t>d</a:t>
            </a:r>
            <a:r>
              <a:rPr lang="id-ID" altLang="id-ID" sz="1300" b="1" dirty="0">
                <a:latin typeface="Raleway Black" pitchFamily="2" charset="0"/>
              </a:rPr>
              <a:t>engan aturan perundangan dan etika pemeritntahan. Menjaga tidak terjadi konflik kepentingan dan melaksanakan ketentuan  disiplin ASN</a:t>
            </a:r>
            <a:endParaRPr lang="en-US" altLang="id-ID" sz="1300" b="1" dirty="0">
              <a:latin typeface="Raleway Black" pitchFamily="2" charset="0"/>
            </a:endParaRPr>
          </a:p>
        </p:txBody>
      </p:sp>
      <p:sp>
        <p:nvSpPr>
          <p:cNvPr id="6" name="TextBox 5">
            <a:extLst>
              <a:ext uri="{FF2B5EF4-FFF2-40B4-BE49-F238E27FC236}">
                <a16:creationId xmlns:a16="http://schemas.microsoft.com/office/drawing/2014/main" id="{6B6490C4-50DC-5C32-6D69-FCB47D1AB637}"/>
              </a:ext>
            </a:extLst>
          </p:cNvPr>
          <p:cNvSpPr txBox="1"/>
          <p:nvPr/>
        </p:nvSpPr>
        <p:spPr>
          <a:xfrm>
            <a:off x="6851029" y="4363222"/>
            <a:ext cx="2773363" cy="738664"/>
          </a:xfrm>
          <a:prstGeom prst="rect">
            <a:avLst/>
          </a:prstGeom>
          <a:noFill/>
        </p:spPr>
        <p:txBody>
          <a:bodyPr>
            <a:spAutoFit/>
          </a:bodyPr>
          <a:lstStyle/>
          <a:p>
            <a:pPr algn="ctr" eaLnBrk="1" hangingPunct="1">
              <a:defRPr/>
            </a:pPr>
            <a:r>
              <a:rPr kumimoji="1" lang="en-US" altLang="ja-JP" dirty="0">
                <a:latin typeface="Raleway Black" panose="020B0A03030101060003" pitchFamily="34" charset="0"/>
                <a:ea typeface="Roboto" pitchFamily="2" charset="0"/>
                <a:cs typeface="Tahoma" panose="020B0604030504040204" pitchFamily="34" charset="0"/>
              </a:rPr>
              <a:t>PP No. 37 TAHUN 2004</a:t>
            </a:r>
          </a:p>
          <a:p>
            <a:pPr algn="ctr" eaLnBrk="1" hangingPunct="1">
              <a:defRPr/>
            </a:pPr>
            <a:r>
              <a:rPr kumimoji="1" lang="en-AU" altLang="ja-JP" sz="1200" dirty="0">
                <a:latin typeface="Raleway Black" panose="020B0A03030101060003" pitchFamily="34" charset="0"/>
                <a:ea typeface="Roboto" pitchFamily="2" charset="0"/>
                <a:cs typeface="Tahoma" panose="020B0604030504040204" pitchFamily="34" charset="0"/>
              </a:rPr>
              <a:t>LARANGAN PNS MENJADI ANGGOTA PARPOL</a:t>
            </a:r>
            <a:endParaRPr kumimoji="1" lang="ja-JP" altLang="en-US" sz="1200" dirty="0">
              <a:latin typeface="Raleway Black" panose="020B0A03030101060003" pitchFamily="34" charset="0"/>
              <a:cs typeface="Tahoma" panose="020B0604030504040204" pitchFamily="34" charset="0"/>
            </a:endParaRPr>
          </a:p>
        </p:txBody>
      </p:sp>
      <p:sp>
        <p:nvSpPr>
          <p:cNvPr id="7" name="TextBox 6">
            <a:extLst>
              <a:ext uri="{FF2B5EF4-FFF2-40B4-BE49-F238E27FC236}">
                <a16:creationId xmlns:a16="http://schemas.microsoft.com/office/drawing/2014/main" id="{6E487B42-38CB-FF60-A76A-FA23D9B46F87}"/>
              </a:ext>
            </a:extLst>
          </p:cNvPr>
          <p:cNvSpPr txBox="1"/>
          <p:nvPr/>
        </p:nvSpPr>
        <p:spPr>
          <a:xfrm>
            <a:off x="6968805" y="5077676"/>
            <a:ext cx="3943034" cy="1169551"/>
          </a:xfrm>
          <a:prstGeom prst="rect">
            <a:avLst/>
          </a:prstGeom>
          <a:noFill/>
        </p:spPr>
        <p:txBody>
          <a:bodyPr wrap="square" rtlCol="0">
            <a:spAutoFit/>
          </a:bodyPr>
          <a:lstStyle/>
          <a:p>
            <a:pPr marL="285750" indent="-285750" algn="just">
              <a:buFont typeface="Wingdings" panose="05000000000000000000" pitchFamily="2" charset="2"/>
              <a:buChar char="§"/>
            </a:pPr>
            <a:r>
              <a:rPr lang="en-US" sz="1400" b="1" dirty="0">
                <a:latin typeface="Raleway Black" pitchFamily="2" charset="0"/>
              </a:rPr>
              <a:t>PNS </a:t>
            </a:r>
            <a:r>
              <a:rPr lang="en-US" sz="1400" b="1" dirty="0" err="1">
                <a:latin typeface="Raleway Black" pitchFamily="2" charset="0"/>
              </a:rPr>
              <a:t>dilarang</a:t>
            </a:r>
            <a:r>
              <a:rPr lang="en-US" sz="1400" b="1" dirty="0">
                <a:latin typeface="Raleway Black" pitchFamily="2" charset="0"/>
              </a:rPr>
              <a:t> </a:t>
            </a:r>
            <a:r>
              <a:rPr lang="en-US" sz="1400" b="1" dirty="0" err="1">
                <a:latin typeface="Raleway Black" pitchFamily="2" charset="0"/>
              </a:rPr>
              <a:t>menjadi</a:t>
            </a:r>
            <a:r>
              <a:rPr lang="en-US" sz="1400" b="1" dirty="0">
                <a:latin typeface="Raleway Black" pitchFamily="2" charset="0"/>
              </a:rPr>
              <a:t> </a:t>
            </a:r>
            <a:r>
              <a:rPr lang="en-US" sz="1400" b="1" dirty="0" err="1">
                <a:latin typeface="Raleway Black" pitchFamily="2" charset="0"/>
              </a:rPr>
              <a:t>anggota</a:t>
            </a:r>
            <a:r>
              <a:rPr lang="en-US" sz="1400" b="1" dirty="0">
                <a:latin typeface="Raleway Black" pitchFamily="2" charset="0"/>
              </a:rPr>
              <a:t> dan/</a:t>
            </a:r>
            <a:r>
              <a:rPr lang="en-US" sz="1400" b="1" dirty="0" err="1">
                <a:latin typeface="Raleway Black" pitchFamily="2" charset="0"/>
              </a:rPr>
              <a:t>atau</a:t>
            </a:r>
            <a:r>
              <a:rPr lang="en-US" sz="1400" b="1" dirty="0">
                <a:latin typeface="Raleway Black" pitchFamily="2" charset="0"/>
              </a:rPr>
              <a:t> </a:t>
            </a:r>
            <a:r>
              <a:rPr lang="en-US" sz="1400" b="1" dirty="0" err="1">
                <a:latin typeface="Raleway Black" pitchFamily="2" charset="0"/>
              </a:rPr>
              <a:t>pengurus</a:t>
            </a:r>
            <a:r>
              <a:rPr lang="en-US" sz="1400" b="1" dirty="0">
                <a:latin typeface="Raleway Black" pitchFamily="2" charset="0"/>
              </a:rPr>
              <a:t> </a:t>
            </a:r>
            <a:r>
              <a:rPr lang="en-US" sz="1400" b="1" dirty="0" err="1">
                <a:latin typeface="Raleway Black" pitchFamily="2" charset="0"/>
              </a:rPr>
              <a:t>Parpol</a:t>
            </a:r>
            <a:endParaRPr lang="en-US" sz="1400" b="1" dirty="0">
              <a:latin typeface="Raleway Black" pitchFamily="2" charset="0"/>
            </a:endParaRPr>
          </a:p>
          <a:p>
            <a:pPr marL="285750" indent="-285750" algn="just">
              <a:buFont typeface="Wingdings" panose="05000000000000000000" pitchFamily="2" charset="2"/>
              <a:buChar char="§"/>
            </a:pPr>
            <a:r>
              <a:rPr lang="en-US" sz="1400" b="1" dirty="0">
                <a:latin typeface="Raleway Black" pitchFamily="2" charset="0"/>
              </a:rPr>
              <a:t>PNS yang </a:t>
            </a:r>
            <a:r>
              <a:rPr lang="en-US" sz="1400" b="1" dirty="0" err="1">
                <a:latin typeface="Raleway Black" pitchFamily="2" charset="0"/>
              </a:rPr>
              <a:t>akan</a:t>
            </a:r>
            <a:r>
              <a:rPr lang="en-US" sz="1400" b="1" dirty="0">
                <a:latin typeface="Raleway Black" pitchFamily="2" charset="0"/>
              </a:rPr>
              <a:t> </a:t>
            </a:r>
            <a:r>
              <a:rPr lang="en-US" sz="1400" b="1" dirty="0" err="1">
                <a:latin typeface="Raleway Black" pitchFamily="2" charset="0"/>
              </a:rPr>
              <a:t>menjadi</a:t>
            </a:r>
            <a:r>
              <a:rPr lang="en-US" sz="1400" b="1" dirty="0">
                <a:latin typeface="Raleway Black" pitchFamily="2" charset="0"/>
              </a:rPr>
              <a:t> </a:t>
            </a:r>
            <a:r>
              <a:rPr lang="en-US" sz="1400" b="1" dirty="0" err="1">
                <a:latin typeface="Raleway Black" pitchFamily="2" charset="0"/>
              </a:rPr>
              <a:t>anggota</a:t>
            </a:r>
            <a:r>
              <a:rPr lang="en-US" sz="1400" b="1" dirty="0">
                <a:latin typeface="Raleway Black" pitchFamily="2" charset="0"/>
              </a:rPr>
              <a:t> dan/</a:t>
            </a:r>
            <a:r>
              <a:rPr lang="en-US" sz="1400" b="1" dirty="0" err="1">
                <a:latin typeface="Raleway Black" pitchFamily="2" charset="0"/>
              </a:rPr>
              <a:t>atau</a:t>
            </a:r>
            <a:r>
              <a:rPr lang="en-US" sz="1400" b="1" dirty="0">
                <a:latin typeface="Raleway Black" pitchFamily="2" charset="0"/>
              </a:rPr>
              <a:t> </a:t>
            </a:r>
            <a:r>
              <a:rPr lang="en-US" sz="1400" b="1" dirty="0" err="1">
                <a:latin typeface="Raleway Black" pitchFamily="2" charset="0"/>
              </a:rPr>
              <a:t>pengurus</a:t>
            </a:r>
            <a:r>
              <a:rPr lang="en-US" sz="1400" b="1" dirty="0">
                <a:latin typeface="Raleway Black" pitchFamily="2" charset="0"/>
              </a:rPr>
              <a:t> </a:t>
            </a:r>
            <a:r>
              <a:rPr lang="en-US" sz="1400" b="1" dirty="0" err="1">
                <a:latin typeface="Raleway Black" pitchFamily="2" charset="0"/>
              </a:rPr>
              <a:t>Parpol</a:t>
            </a:r>
            <a:r>
              <a:rPr lang="en-US" sz="1400" b="1" dirty="0">
                <a:latin typeface="Raleway Black" pitchFamily="2" charset="0"/>
              </a:rPr>
              <a:t> </a:t>
            </a:r>
            <a:r>
              <a:rPr lang="en-US" sz="1400" b="1" dirty="0" err="1">
                <a:latin typeface="Raleway Black" pitchFamily="2" charset="0"/>
              </a:rPr>
              <a:t>Wajib</a:t>
            </a:r>
            <a:r>
              <a:rPr lang="en-US" sz="1400" b="1" dirty="0">
                <a:latin typeface="Raleway Black" pitchFamily="2" charset="0"/>
              </a:rPr>
              <a:t> </a:t>
            </a:r>
            <a:r>
              <a:rPr lang="en-US" sz="1400" b="1" dirty="0" err="1">
                <a:latin typeface="Raleway Black" pitchFamily="2" charset="0"/>
              </a:rPr>
              <a:t>mengundurkan</a:t>
            </a:r>
            <a:r>
              <a:rPr lang="en-US" sz="1400" b="1" dirty="0">
                <a:latin typeface="Raleway Black" pitchFamily="2" charset="0"/>
              </a:rPr>
              <a:t> </a:t>
            </a:r>
            <a:r>
              <a:rPr lang="en-US" sz="1400" b="1" dirty="0" err="1">
                <a:latin typeface="Raleway Black" pitchFamily="2" charset="0"/>
              </a:rPr>
              <a:t>diri</a:t>
            </a:r>
            <a:endParaRPr lang="en-US" sz="1400" b="1" dirty="0">
              <a:latin typeface="Raleway Black" pitchFamily="2" charset="0"/>
            </a:endParaRPr>
          </a:p>
        </p:txBody>
      </p:sp>
    </p:spTree>
    <p:extLst>
      <p:ext uri="{BB962C8B-B14F-4D97-AF65-F5344CB8AC3E}">
        <p14:creationId xmlns:p14="http://schemas.microsoft.com/office/powerpoint/2010/main" val="304141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85D00-95E3-4876-A6E7-8CE64A34CDAE}"/>
              </a:ext>
            </a:extLst>
          </p:cNvPr>
          <p:cNvPicPr>
            <a:picLocks noChangeAspect="1"/>
          </p:cNvPicPr>
          <p:nvPr/>
        </p:nvPicPr>
        <p:blipFill>
          <a:blip r:embed="rId3">
            <a:lum bright="70000" contrast="-70000"/>
          </a:blip>
          <a:stretch>
            <a:fillRect/>
          </a:stretch>
        </p:blipFill>
        <p:spPr>
          <a:xfrm>
            <a:off x="3004978" y="2444751"/>
            <a:ext cx="6343650" cy="2417763"/>
          </a:xfrm>
          <a:prstGeom prst="rect">
            <a:avLst/>
          </a:prstGeom>
          <a:solidFill>
            <a:schemeClr val="accent6">
              <a:lumMod val="20000"/>
              <a:lumOff val="80000"/>
              <a:alpha val="29000"/>
            </a:schemeClr>
          </a:solidFill>
          <a:ln>
            <a:solidFill>
              <a:schemeClr val="accent1">
                <a:shade val="50000"/>
                <a:alpha val="3000"/>
              </a:schemeClr>
            </a:solidFill>
          </a:ln>
        </p:spPr>
      </p:pic>
      <p:sp>
        <p:nvSpPr>
          <p:cNvPr id="109" name="Rectangle: Rounded Corners 108">
            <a:extLst>
              <a:ext uri="{FF2B5EF4-FFF2-40B4-BE49-F238E27FC236}">
                <a16:creationId xmlns:a16="http://schemas.microsoft.com/office/drawing/2014/main" id="{F1BE38F4-F02E-48DA-8D53-1C43CB964BD3}"/>
              </a:ext>
            </a:extLst>
          </p:cNvPr>
          <p:cNvSpPr/>
          <p:nvPr/>
        </p:nvSpPr>
        <p:spPr>
          <a:xfrm>
            <a:off x="975360" y="4506725"/>
            <a:ext cx="5801360" cy="1948336"/>
          </a:xfrm>
          <a:prstGeom prst="roundRect">
            <a:avLst/>
          </a:prstGeom>
          <a:solidFill>
            <a:schemeClr val="accent6">
              <a:lumMod val="20000"/>
              <a:lumOff val="80000"/>
              <a:alpha val="32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E6B3F75F-B1D1-40C0-A15C-B3CCBF6AD493}"/>
              </a:ext>
            </a:extLst>
          </p:cNvPr>
          <p:cNvCxnSpPr/>
          <p:nvPr/>
        </p:nvCxnSpPr>
        <p:spPr>
          <a:xfrm>
            <a:off x="6096000" y="857251"/>
            <a:ext cx="0" cy="1039813"/>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C7C62297-5BB2-4292-9E83-D4CF2D4076C6}"/>
              </a:ext>
            </a:extLst>
          </p:cNvPr>
          <p:cNvSpPr/>
          <p:nvPr/>
        </p:nvSpPr>
        <p:spPr>
          <a:xfrm>
            <a:off x="6053139" y="1414464"/>
            <a:ext cx="85725" cy="85725"/>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DE8F15E5-BE9C-4140-9C7A-C07B3E316B12}"/>
              </a:ext>
            </a:extLst>
          </p:cNvPr>
          <p:cNvCxnSpPr/>
          <p:nvPr/>
        </p:nvCxnSpPr>
        <p:spPr>
          <a:xfrm>
            <a:off x="5659438" y="1479550"/>
            <a:ext cx="3937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6155FEF-AB56-4185-815E-3A6AC064E64B}"/>
              </a:ext>
            </a:extLst>
          </p:cNvPr>
          <p:cNvCxnSpPr>
            <a:cxnSpLocks/>
          </p:cNvCxnSpPr>
          <p:nvPr/>
        </p:nvCxnSpPr>
        <p:spPr>
          <a:xfrm>
            <a:off x="6096000" y="1897063"/>
            <a:ext cx="0" cy="1098550"/>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3AC69A20-C559-4801-B763-FDDE82370F21}"/>
              </a:ext>
            </a:extLst>
          </p:cNvPr>
          <p:cNvSpPr/>
          <p:nvPr/>
        </p:nvSpPr>
        <p:spPr>
          <a:xfrm>
            <a:off x="6051550" y="2160589"/>
            <a:ext cx="84138" cy="84137"/>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B5339075-B950-4DED-9EF6-92CD3811179C}"/>
              </a:ext>
            </a:extLst>
          </p:cNvPr>
          <p:cNvCxnSpPr/>
          <p:nvPr/>
        </p:nvCxnSpPr>
        <p:spPr>
          <a:xfrm>
            <a:off x="6138863" y="2220913"/>
            <a:ext cx="3937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388098-B2E3-44B9-BAA5-6A9CB9FECF2C}"/>
              </a:ext>
            </a:extLst>
          </p:cNvPr>
          <p:cNvCxnSpPr>
            <a:cxnSpLocks/>
          </p:cNvCxnSpPr>
          <p:nvPr/>
        </p:nvCxnSpPr>
        <p:spPr>
          <a:xfrm>
            <a:off x="6096000" y="2927351"/>
            <a:ext cx="0" cy="995362"/>
          </a:xfrm>
          <a:prstGeom prst="line">
            <a:avLst/>
          </a:prstGeom>
          <a:ln w="25400">
            <a:solidFill>
              <a:schemeClr val="accent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069F7C0-09BC-4170-ADBD-5D8EEB48A27F}"/>
              </a:ext>
            </a:extLst>
          </p:cNvPr>
          <p:cNvSpPr txBox="1"/>
          <p:nvPr/>
        </p:nvSpPr>
        <p:spPr>
          <a:xfrm>
            <a:off x="1149749" y="2391065"/>
            <a:ext cx="4439919" cy="2246769"/>
          </a:xfrm>
          <a:prstGeom prst="rect">
            <a:avLst/>
          </a:prstGeom>
          <a:noFill/>
        </p:spPr>
        <p:txBody>
          <a:bodyPr wrap="square">
            <a:spAutoFit/>
          </a:bodyPr>
          <a:lstStyle/>
          <a:p>
            <a:pPr algn="ctr" eaLnBrk="1" hangingPunct="1">
              <a:defRPr/>
            </a:pPr>
            <a:r>
              <a:rPr lang="en-US" sz="1400" b="1" kern="0" dirty="0">
                <a:latin typeface="Raleway Black" pitchFamily="2" charset="0"/>
                <a:ea typeface="Roboto" pitchFamily="2" charset="0"/>
              </a:rPr>
              <a:t>SURAT KEPUTUSAN BERSAMA</a:t>
            </a:r>
          </a:p>
          <a:p>
            <a:pPr algn="ctr" eaLnBrk="1" hangingPunct="1">
              <a:defRPr/>
            </a:pPr>
            <a:r>
              <a:rPr lang="en-US" sz="1400" b="1" kern="0" dirty="0" err="1">
                <a:latin typeface="Raleway Black" pitchFamily="2" charset="0"/>
                <a:ea typeface="Roboto" pitchFamily="2" charset="0"/>
              </a:rPr>
              <a:t>MenPANRB</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Mendagri</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Kepala</a:t>
            </a:r>
            <a:r>
              <a:rPr lang="en-US" sz="1400" b="1" kern="0" dirty="0">
                <a:latin typeface="Raleway Black" pitchFamily="2" charset="0"/>
                <a:ea typeface="Roboto" pitchFamily="2" charset="0"/>
              </a:rPr>
              <a:t> BKN, KASN, dan </a:t>
            </a:r>
            <a:r>
              <a:rPr lang="en-US" sz="1400" b="1" kern="0" dirty="0" err="1">
                <a:latin typeface="Raleway Black" pitchFamily="2" charset="0"/>
                <a:ea typeface="Roboto" pitchFamily="2" charset="0"/>
              </a:rPr>
              <a:t>Baswaslu</a:t>
            </a:r>
            <a:endParaRPr lang="en-US" sz="1400" b="1" kern="0" dirty="0">
              <a:latin typeface="Raleway Black" pitchFamily="2" charset="0"/>
              <a:ea typeface="Roboto" pitchFamily="2" charset="0"/>
            </a:endParaRPr>
          </a:p>
          <a:p>
            <a:pPr algn="ctr">
              <a:defRPr/>
            </a:pPr>
            <a:r>
              <a:rPr lang="en-US" sz="1400" b="1" kern="0" dirty="0" err="1">
                <a:latin typeface="Raleway Black" pitchFamily="2" charset="0"/>
                <a:ea typeface="Roboto" pitchFamily="2" charset="0"/>
              </a:rPr>
              <a:t>Nomor</a:t>
            </a:r>
            <a:r>
              <a:rPr lang="en-US" sz="1400" b="1" kern="0" dirty="0">
                <a:latin typeface="Raleway Black" pitchFamily="2" charset="0"/>
                <a:ea typeface="Roboto" pitchFamily="2" charset="0"/>
              </a:rPr>
              <a:t> : 2 Th 2022, No. 800-5474 Th 2022, No. 246 </a:t>
            </a:r>
            <a:r>
              <a:rPr lang="en-US" sz="1400" b="1" kern="0" dirty="0" err="1">
                <a:latin typeface="Raleway Black" pitchFamily="2" charset="0"/>
                <a:ea typeface="Roboto" pitchFamily="2" charset="0"/>
              </a:rPr>
              <a:t>Tahun</a:t>
            </a:r>
            <a:r>
              <a:rPr lang="en-US" sz="1400" b="1" kern="0" dirty="0">
                <a:latin typeface="Raleway Black" pitchFamily="2" charset="0"/>
                <a:ea typeface="Roboto" pitchFamily="2" charset="0"/>
              </a:rPr>
              <a:t> 2022,  No. 30 </a:t>
            </a:r>
            <a:r>
              <a:rPr lang="en-US" sz="1400" b="1" kern="0" dirty="0" err="1">
                <a:latin typeface="Raleway Black" pitchFamily="2" charset="0"/>
                <a:ea typeface="Roboto" pitchFamily="2" charset="0"/>
              </a:rPr>
              <a:t>Tahun</a:t>
            </a:r>
            <a:r>
              <a:rPr lang="en-US" sz="1400" b="1" kern="0" dirty="0">
                <a:latin typeface="Raleway Black" pitchFamily="2" charset="0"/>
                <a:ea typeface="Roboto" pitchFamily="2" charset="0"/>
              </a:rPr>
              <a:t> 2022, No. 1447.1/PM/01/K.1/09/2022  </a:t>
            </a:r>
            <a:r>
              <a:rPr lang="en-US" sz="1400" b="1" kern="0" dirty="0" err="1">
                <a:latin typeface="Raleway Black" pitchFamily="2" charset="0"/>
                <a:ea typeface="Roboto" pitchFamily="2" charset="0"/>
              </a:rPr>
              <a:t>tentang</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Pedoman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Pembinaan</a:t>
            </a:r>
            <a:r>
              <a:rPr lang="en-US" sz="1400" b="1" kern="0" dirty="0">
                <a:latin typeface="Raleway Black" pitchFamily="2" charset="0"/>
                <a:ea typeface="Roboto" pitchFamily="2" charset="0"/>
              </a:rPr>
              <a:t> dan </a:t>
            </a:r>
            <a:r>
              <a:rPr lang="en-US" sz="1400" b="1" kern="0" dirty="0" err="1">
                <a:latin typeface="Raleway Black" pitchFamily="2" charset="0"/>
                <a:ea typeface="Roboto" pitchFamily="2" charset="0"/>
              </a:rPr>
              <a:t>Pengawasan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Netralitas</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Pegawai</a:t>
            </a:r>
            <a:r>
              <a:rPr lang="en-US" sz="1400" b="1" kern="0" dirty="0">
                <a:latin typeface="Raleway Black" pitchFamily="2" charset="0"/>
                <a:ea typeface="Roboto" pitchFamily="2" charset="0"/>
              </a:rPr>
              <a:t> ASN </a:t>
            </a:r>
            <a:r>
              <a:rPr lang="en-US" sz="1400" b="1" kern="0" dirty="0" err="1">
                <a:latin typeface="Raleway Black" pitchFamily="2" charset="0"/>
                <a:ea typeface="Roboto" pitchFamily="2" charset="0"/>
              </a:rPr>
              <a:t>dalam</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Penyelenggaraan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Pemilu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Tahun</a:t>
            </a:r>
            <a:r>
              <a:rPr lang="en-US" sz="1400" b="1" kern="0" dirty="0">
                <a:latin typeface="Raleway Black" pitchFamily="2" charset="0"/>
                <a:ea typeface="Roboto" pitchFamily="2" charset="0"/>
              </a:rPr>
              <a:t> 2024</a:t>
            </a:r>
          </a:p>
          <a:p>
            <a:pPr algn="ctr" eaLnBrk="1" hangingPunct="1">
              <a:defRPr/>
            </a:pPr>
            <a:endParaRPr lang="en-US" sz="1400" b="1" dirty="0">
              <a:ea typeface="Roboto" pitchFamily="2" charset="0"/>
            </a:endParaRPr>
          </a:p>
        </p:txBody>
      </p:sp>
      <p:sp>
        <p:nvSpPr>
          <p:cNvPr id="73" name="TextBox 72">
            <a:extLst>
              <a:ext uri="{FF2B5EF4-FFF2-40B4-BE49-F238E27FC236}">
                <a16:creationId xmlns:a16="http://schemas.microsoft.com/office/drawing/2014/main" id="{7288C279-AC0B-44F8-9B79-AABC691FC265}"/>
              </a:ext>
            </a:extLst>
          </p:cNvPr>
          <p:cNvSpPr txBox="1"/>
          <p:nvPr/>
        </p:nvSpPr>
        <p:spPr>
          <a:xfrm>
            <a:off x="1273470" y="4633578"/>
            <a:ext cx="5205140" cy="1692771"/>
          </a:xfrm>
          <a:prstGeom prst="rect">
            <a:avLst/>
          </a:prstGeom>
          <a:noFill/>
        </p:spPr>
        <p:txBody>
          <a:bodyPr wrap="square">
            <a:spAutoFit/>
          </a:bodyPr>
          <a:lstStyle/>
          <a:p>
            <a:pPr algn="just" eaLnBrk="1" hangingPunct="1">
              <a:defRPr/>
            </a:pPr>
            <a:r>
              <a:rPr lang="en-US" sz="1300" b="1" dirty="0">
                <a:latin typeface="Raleway Black" pitchFamily="2" charset="0"/>
              </a:rPr>
              <a:t>SKB </a:t>
            </a:r>
            <a:r>
              <a:rPr lang="en-US" sz="1300" b="1" dirty="0" err="1">
                <a:latin typeface="Raleway Black" pitchFamily="2" charset="0"/>
              </a:rPr>
              <a:t>ini</a:t>
            </a:r>
            <a:r>
              <a:rPr lang="en-US" sz="1300" b="1" dirty="0">
                <a:latin typeface="Raleway Black" pitchFamily="2" charset="0"/>
              </a:rPr>
              <a:t> </a:t>
            </a:r>
            <a:r>
              <a:rPr lang="en-US" sz="1300" b="1" dirty="0" err="1">
                <a:latin typeface="Raleway Black" pitchFamily="2" charset="0"/>
              </a:rPr>
              <a:t>dimaksudkan</a:t>
            </a:r>
            <a:r>
              <a:rPr lang="en-US" sz="1300" b="1" dirty="0">
                <a:latin typeface="Raleway Black" pitchFamily="2" charset="0"/>
              </a:rPr>
              <a:t> </a:t>
            </a:r>
            <a:r>
              <a:rPr lang="en-US" sz="1300" b="1" dirty="0" err="1">
                <a:latin typeface="Raleway Black" pitchFamily="2" charset="0"/>
              </a:rPr>
              <a:t>untuk</a:t>
            </a:r>
            <a:r>
              <a:rPr lang="en-US" sz="1300" b="1" dirty="0">
                <a:latin typeface="Raleway Black" pitchFamily="2" charset="0"/>
              </a:rPr>
              <a:t>:</a:t>
            </a:r>
          </a:p>
          <a:p>
            <a:pPr marL="128588" indent="-128588" algn="just">
              <a:buFont typeface="Arial" pitchFamily="34" charset="0"/>
              <a:buChar char="•"/>
              <a:defRPr/>
            </a:pPr>
            <a:r>
              <a:rPr lang="en-US" sz="1300" b="1" dirty="0" err="1">
                <a:latin typeface="Raleway Black" pitchFamily="2" charset="0"/>
              </a:rPr>
              <a:t>Membangun</a:t>
            </a:r>
            <a:r>
              <a:rPr lang="en-US" sz="1300" b="1" dirty="0">
                <a:latin typeface="Raleway Black" pitchFamily="2" charset="0"/>
              </a:rPr>
              <a:t> </a:t>
            </a:r>
            <a:r>
              <a:rPr lang="en-US" sz="1300" b="1" dirty="0" err="1">
                <a:latin typeface="Raleway Black" pitchFamily="2" charset="0"/>
              </a:rPr>
              <a:t>sinergitas</a:t>
            </a:r>
            <a:r>
              <a:rPr lang="en-US" sz="1300" b="1" dirty="0">
                <a:latin typeface="Raleway Black" pitchFamily="2" charset="0"/>
              </a:rPr>
              <a:t> dan </a:t>
            </a:r>
            <a:r>
              <a:rPr lang="en-US" sz="1300" b="1" dirty="0" err="1">
                <a:latin typeface="Raleway Black" pitchFamily="2" charset="0"/>
              </a:rPr>
              <a:t>efektifitas</a:t>
            </a:r>
            <a:r>
              <a:rPr lang="en-US" sz="1300" b="1" dirty="0">
                <a:latin typeface="Raleway Black" pitchFamily="2" charset="0"/>
              </a:rPr>
              <a:t> </a:t>
            </a:r>
            <a:r>
              <a:rPr lang="en-US" sz="1300" b="1" dirty="0" err="1">
                <a:latin typeface="Raleway Black" pitchFamily="2" charset="0"/>
              </a:rPr>
              <a:t>dlm</a:t>
            </a:r>
            <a:r>
              <a:rPr lang="en-US" sz="1300" b="1" dirty="0">
                <a:latin typeface="Raleway Black" pitchFamily="2" charset="0"/>
              </a:rPr>
              <a:t> </a:t>
            </a:r>
            <a:r>
              <a:rPr lang="en-US" sz="1300" b="1" dirty="0" err="1">
                <a:latin typeface="Raleway Black" pitchFamily="2" charset="0"/>
              </a:rPr>
              <a:t>pembinaan</a:t>
            </a:r>
            <a:r>
              <a:rPr lang="en-US" sz="1300" b="1" dirty="0">
                <a:latin typeface="Raleway Black" pitchFamily="2" charset="0"/>
              </a:rPr>
              <a:t> dan </a:t>
            </a:r>
            <a:r>
              <a:rPr lang="en-US" sz="1300" b="1" dirty="0" err="1">
                <a:latin typeface="Raleway Black" pitchFamily="2" charset="0"/>
              </a:rPr>
              <a:t>pengawasan</a:t>
            </a:r>
            <a:r>
              <a:rPr lang="en-US" sz="1300" b="1" dirty="0">
                <a:latin typeface="Raleway Black" pitchFamily="2" charset="0"/>
              </a:rPr>
              <a:t> </a:t>
            </a:r>
            <a:r>
              <a:rPr lang="en-US" sz="1300" b="1" dirty="0" err="1">
                <a:latin typeface="Raleway Black" pitchFamily="2" charset="0"/>
              </a:rPr>
              <a:t>netralitas</a:t>
            </a:r>
            <a:r>
              <a:rPr lang="en-US" sz="1300" b="1" dirty="0">
                <a:latin typeface="Raleway Black" pitchFamily="2" charset="0"/>
              </a:rPr>
              <a:t> </a:t>
            </a:r>
            <a:r>
              <a:rPr lang="en-US" sz="1300" b="1" dirty="0" err="1">
                <a:latin typeface="Raleway Black" pitchFamily="2" charset="0"/>
              </a:rPr>
              <a:t>pegawai</a:t>
            </a:r>
            <a:r>
              <a:rPr lang="en-US" sz="1300" b="1" dirty="0">
                <a:latin typeface="Raleway Black" pitchFamily="2" charset="0"/>
              </a:rPr>
              <a:t> ASN</a:t>
            </a:r>
          </a:p>
          <a:p>
            <a:pPr marL="128588" indent="-128588" algn="just">
              <a:buFont typeface="Arial" pitchFamily="34" charset="0"/>
              <a:buChar char="•"/>
              <a:defRPr/>
            </a:pPr>
            <a:r>
              <a:rPr lang="en-US" sz="1300" b="1" dirty="0" err="1">
                <a:latin typeface="Raleway Black" pitchFamily="2" charset="0"/>
              </a:rPr>
              <a:t>Mendorong</a:t>
            </a:r>
            <a:r>
              <a:rPr lang="en-US" sz="1300" b="1" dirty="0">
                <a:latin typeface="Raleway Black" pitchFamily="2" charset="0"/>
              </a:rPr>
              <a:t> </a:t>
            </a:r>
            <a:r>
              <a:rPr lang="en-US" sz="1300" b="1" dirty="0" err="1">
                <a:latin typeface="Raleway Black" pitchFamily="2" charset="0"/>
              </a:rPr>
              <a:t>kepastian</a:t>
            </a:r>
            <a:r>
              <a:rPr lang="en-US" sz="1300" b="1" dirty="0">
                <a:latin typeface="Raleway Black" pitchFamily="2" charset="0"/>
              </a:rPr>
              <a:t> </a:t>
            </a:r>
            <a:r>
              <a:rPr lang="en-US" sz="1300" b="1" dirty="0" err="1">
                <a:latin typeface="Raleway Black" pitchFamily="2" charset="0"/>
              </a:rPr>
              <a:t>hukum</a:t>
            </a:r>
            <a:r>
              <a:rPr lang="en-US" sz="1300" b="1" dirty="0">
                <a:latin typeface="Raleway Black" pitchFamily="2" charset="0"/>
              </a:rPr>
              <a:t> </a:t>
            </a:r>
            <a:r>
              <a:rPr lang="en-US" sz="1300" b="1" dirty="0" err="1">
                <a:latin typeface="Raleway Black" pitchFamily="2" charset="0"/>
              </a:rPr>
              <a:t>thd</a:t>
            </a:r>
            <a:r>
              <a:rPr lang="en-US" sz="1300" b="1" dirty="0">
                <a:latin typeface="Raleway Black" pitchFamily="2" charset="0"/>
              </a:rPr>
              <a:t> </a:t>
            </a:r>
            <a:r>
              <a:rPr lang="en-US" sz="1300" b="1" dirty="0" err="1">
                <a:latin typeface="Raleway Black" pitchFamily="2" charset="0"/>
              </a:rPr>
              <a:t>penanganan</a:t>
            </a:r>
            <a:r>
              <a:rPr lang="en-US" sz="1300" b="1" dirty="0">
                <a:latin typeface="Raleway Black" pitchFamily="2" charset="0"/>
              </a:rPr>
              <a:t> </a:t>
            </a:r>
            <a:r>
              <a:rPr lang="en-US" sz="1300" b="1" dirty="0" err="1">
                <a:latin typeface="Raleway Black" pitchFamily="2" charset="0"/>
              </a:rPr>
              <a:t>pelanggaran</a:t>
            </a:r>
            <a:r>
              <a:rPr lang="en-US" sz="1300" b="1" dirty="0">
                <a:latin typeface="Raleway Black" pitchFamily="2" charset="0"/>
              </a:rPr>
              <a:t> </a:t>
            </a:r>
            <a:r>
              <a:rPr lang="en-US" sz="1300" b="1" dirty="0" err="1">
                <a:latin typeface="Raleway Black" pitchFamily="2" charset="0"/>
              </a:rPr>
              <a:t>asas</a:t>
            </a:r>
            <a:r>
              <a:rPr lang="en-US" sz="1300" b="1" dirty="0">
                <a:latin typeface="Raleway Black" pitchFamily="2" charset="0"/>
              </a:rPr>
              <a:t> </a:t>
            </a:r>
            <a:r>
              <a:rPr lang="en-US" sz="1300" b="1" dirty="0" err="1">
                <a:latin typeface="Raleway Black" pitchFamily="2" charset="0"/>
              </a:rPr>
              <a:t>netralitas</a:t>
            </a:r>
            <a:r>
              <a:rPr lang="en-US" sz="1300" b="1" dirty="0">
                <a:latin typeface="Raleway Black" pitchFamily="2" charset="0"/>
              </a:rPr>
              <a:t> </a:t>
            </a:r>
            <a:r>
              <a:rPr lang="en-US" sz="1300" b="1" dirty="0" err="1">
                <a:latin typeface="Raleway Black" pitchFamily="2" charset="0"/>
              </a:rPr>
              <a:t>pegawai</a:t>
            </a:r>
            <a:r>
              <a:rPr lang="en-US" sz="1300" b="1" dirty="0">
                <a:latin typeface="Raleway Black" pitchFamily="2" charset="0"/>
              </a:rPr>
              <a:t> ASN</a:t>
            </a:r>
          </a:p>
          <a:p>
            <a:pPr algn="just">
              <a:defRPr/>
            </a:pPr>
            <a:r>
              <a:rPr lang="en-US" sz="1300" b="1" dirty="0" err="1">
                <a:latin typeface="Raleway Black" pitchFamily="2" charset="0"/>
              </a:rPr>
              <a:t>Tujuan</a:t>
            </a:r>
            <a:r>
              <a:rPr lang="en-US" sz="1300" b="1" dirty="0">
                <a:latin typeface="Raleway Black" pitchFamily="2" charset="0"/>
              </a:rPr>
              <a:t> :</a:t>
            </a:r>
          </a:p>
          <a:p>
            <a:pPr marL="171450" indent="-171450" algn="just">
              <a:buFont typeface="Arial" panose="020B0604020202020204" pitchFamily="34" charset="0"/>
              <a:buChar char="•"/>
              <a:defRPr/>
            </a:pPr>
            <a:r>
              <a:rPr lang="en-US" sz="1300" b="1" dirty="0" err="1">
                <a:latin typeface="Raleway Black" pitchFamily="2" charset="0"/>
              </a:rPr>
              <a:t>Terwujudnya</a:t>
            </a:r>
            <a:r>
              <a:rPr lang="en-US" sz="1300" b="1" dirty="0">
                <a:latin typeface="Raleway Black" pitchFamily="2" charset="0"/>
              </a:rPr>
              <a:t> </a:t>
            </a:r>
            <a:r>
              <a:rPr lang="en-US" sz="1300" b="1" dirty="0" err="1">
                <a:latin typeface="Raleway Black" pitchFamily="2" charset="0"/>
              </a:rPr>
              <a:t>pegawai</a:t>
            </a:r>
            <a:r>
              <a:rPr lang="en-US" sz="1300" b="1" dirty="0">
                <a:latin typeface="Raleway Black" pitchFamily="2" charset="0"/>
              </a:rPr>
              <a:t> ASN yang </a:t>
            </a:r>
            <a:r>
              <a:rPr lang="en-US" sz="1300" b="1" dirty="0" err="1">
                <a:latin typeface="Raleway Black" pitchFamily="2" charset="0"/>
              </a:rPr>
              <a:t>netral</a:t>
            </a:r>
            <a:r>
              <a:rPr lang="en-US" sz="1300" b="1" dirty="0">
                <a:latin typeface="Raleway Black" pitchFamily="2" charset="0"/>
              </a:rPr>
              <a:t> dan professional</a:t>
            </a:r>
          </a:p>
          <a:p>
            <a:pPr marL="171450" indent="-171450" algn="just">
              <a:buFont typeface="Arial" panose="020B0604020202020204" pitchFamily="34" charset="0"/>
              <a:buChar char="•"/>
              <a:defRPr/>
            </a:pPr>
            <a:r>
              <a:rPr lang="en-US" sz="1300" b="1" dirty="0" err="1">
                <a:latin typeface="Raleway Black" pitchFamily="2" charset="0"/>
              </a:rPr>
              <a:t>Terselenggaraanya</a:t>
            </a:r>
            <a:r>
              <a:rPr lang="en-US" sz="1300" b="1" dirty="0">
                <a:latin typeface="Raleway Black" pitchFamily="2" charset="0"/>
              </a:rPr>
              <a:t> </a:t>
            </a:r>
            <a:r>
              <a:rPr lang="en-US" sz="1300" b="1" dirty="0" err="1">
                <a:latin typeface="Raleway Black" pitchFamily="2" charset="0"/>
              </a:rPr>
              <a:t>Pemilu</a:t>
            </a:r>
            <a:r>
              <a:rPr lang="en-US" sz="1300" b="1" dirty="0">
                <a:latin typeface="Raleway Black" pitchFamily="2" charset="0"/>
              </a:rPr>
              <a:t> dan </a:t>
            </a:r>
            <a:r>
              <a:rPr lang="en-US" sz="1300" b="1" dirty="0" err="1">
                <a:latin typeface="Raleway Black" pitchFamily="2" charset="0"/>
              </a:rPr>
              <a:t>Pemilihan</a:t>
            </a:r>
            <a:r>
              <a:rPr lang="en-US" sz="1300" b="1" dirty="0">
                <a:latin typeface="Raleway Black" pitchFamily="2" charset="0"/>
              </a:rPr>
              <a:t> yang </a:t>
            </a:r>
            <a:r>
              <a:rPr lang="en-US" sz="1300" b="1" dirty="0" err="1">
                <a:latin typeface="Raleway Black" pitchFamily="2" charset="0"/>
              </a:rPr>
              <a:t>berkualitas</a:t>
            </a:r>
            <a:endParaRPr lang="en-US" sz="1300" b="1" dirty="0">
              <a:latin typeface="Raleway Black" pitchFamily="2" charset="0"/>
            </a:endParaRPr>
          </a:p>
        </p:txBody>
      </p:sp>
      <p:sp>
        <p:nvSpPr>
          <p:cNvPr id="80" name="Oval 79">
            <a:extLst>
              <a:ext uri="{FF2B5EF4-FFF2-40B4-BE49-F238E27FC236}">
                <a16:creationId xmlns:a16="http://schemas.microsoft.com/office/drawing/2014/main" id="{8F2B091C-E61E-4F03-9D16-BFFC3CD61BF5}"/>
              </a:ext>
            </a:extLst>
          </p:cNvPr>
          <p:cNvSpPr/>
          <p:nvPr/>
        </p:nvSpPr>
        <p:spPr>
          <a:xfrm>
            <a:off x="6053139" y="3838575"/>
            <a:ext cx="85725" cy="84138"/>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ECF00711-B225-48A9-A7CE-8B54CE48EDAA}"/>
              </a:ext>
            </a:extLst>
          </p:cNvPr>
          <p:cNvCxnSpPr/>
          <p:nvPr/>
        </p:nvCxnSpPr>
        <p:spPr>
          <a:xfrm>
            <a:off x="5669598" y="3924618"/>
            <a:ext cx="3937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F9EAD48F-4047-4133-9ECA-E8232AFB2DCF}"/>
              </a:ext>
            </a:extLst>
          </p:cNvPr>
          <p:cNvSpPr/>
          <p:nvPr/>
        </p:nvSpPr>
        <p:spPr>
          <a:xfrm>
            <a:off x="5213351" y="1216025"/>
            <a:ext cx="461963" cy="4762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a:solidFill>
                <a:schemeClr val="tx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B294F3A6-CCD4-4DB3-BC49-38993EDD960B}"/>
              </a:ext>
            </a:extLst>
          </p:cNvPr>
          <p:cNvSpPr txBox="1"/>
          <p:nvPr/>
        </p:nvSpPr>
        <p:spPr>
          <a:xfrm>
            <a:off x="5163802" y="1284288"/>
            <a:ext cx="487698" cy="400110"/>
          </a:xfrm>
          <a:prstGeom prst="rect">
            <a:avLst/>
          </a:prstGeom>
          <a:noFill/>
        </p:spPr>
        <p:txBody>
          <a:bodyPr wrap="none">
            <a:spAutoFit/>
          </a:bodyPr>
          <a:lstStyle/>
          <a:p>
            <a:pPr algn="r" eaLnBrk="1" hangingPunct="1">
              <a:defRPr/>
            </a:pPr>
            <a:r>
              <a:rPr lang="en-US" altLang="ko-KR" sz="2000" b="1" spc="169" dirty="0">
                <a:effectLst>
                  <a:outerShdw blurRad="50800" dist="38100" dir="5400000" algn="t" rotWithShape="0">
                    <a:prstClr val="black">
                      <a:alpha val="40000"/>
                    </a:prstClr>
                  </a:outerShdw>
                </a:effectLst>
              </a:rPr>
              <a:t>03</a:t>
            </a:r>
            <a:endParaRPr lang="ko-KR" altLang="en-US" sz="2000" b="1" spc="169" dirty="0">
              <a:effectLst>
                <a:outerShdw blurRad="50800" dist="38100" dir="5400000" algn="t" rotWithShape="0">
                  <a:prstClr val="black">
                    <a:alpha val="40000"/>
                  </a:prstClr>
                </a:outerShdw>
              </a:effectLst>
            </a:endParaRPr>
          </a:p>
        </p:txBody>
      </p:sp>
      <p:sp>
        <p:nvSpPr>
          <p:cNvPr id="105" name="Oval 104">
            <a:extLst>
              <a:ext uri="{FF2B5EF4-FFF2-40B4-BE49-F238E27FC236}">
                <a16:creationId xmlns:a16="http://schemas.microsoft.com/office/drawing/2014/main" id="{04A72D3E-959B-49D2-A318-7BE8DEB3DC3B}"/>
              </a:ext>
            </a:extLst>
          </p:cNvPr>
          <p:cNvSpPr/>
          <p:nvPr/>
        </p:nvSpPr>
        <p:spPr>
          <a:xfrm>
            <a:off x="6497638" y="1984375"/>
            <a:ext cx="461962" cy="477838"/>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7F414078-FAD6-4DCA-9764-FEE2CB4FEF7A}"/>
              </a:ext>
            </a:extLst>
          </p:cNvPr>
          <p:cNvSpPr txBox="1"/>
          <p:nvPr/>
        </p:nvSpPr>
        <p:spPr>
          <a:xfrm>
            <a:off x="6505488" y="2054225"/>
            <a:ext cx="462050" cy="369332"/>
          </a:xfrm>
          <a:prstGeom prst="rect">
            <a:avLst/>
          </a:prstGeom>
          <a:noFill/>
        </p:spPr>
        <p:txBody>
          <a:bodyPr wrap="none">
            <a:spAutoFit/>
          </a:bodyPr>
          <a:lstStyle/>
          <a:p>
            <a:pPr algn="r" eaLnBrk="1" hangingPunct="1">
              <a:defRPr/>
            </a:pPr>
            <a:r>
              <a:rPr lang="en-US" altLang="ko-KR" b="1" spc="169" dirty="0">
                <a:effectLst>
                  <a:outerShdw blurRad="50800" dist="38100" dir="5400000" algn="t" rotWithShape="0">
                    <a:prstClr val="black">
                      <a:alpha val="40000"/>
                    </a:prstClr>
                  </a:outerShdw>
                </a:effectLst>
              </a:rPr>
              <a:t>04</a:t>
            </a:r>
            <a:endParaRPr lang="ko-KR" altLang="en-US" b="1" spc="169" dirty="0">
              <a:effectLst>
                <a:outerShdw blurRad="50800" dist="38100" dir="5400000" algn="t" rotWithShape="0">
                  <a:prstClr val="black">
                    <a:alpha val="40000"/>
                  </a:prstClr>
                </a:outerShdw>
              </a:effectLst>
            </a:endParaRPr>
          </a:p>
        </p:txBody>
      </p:sp>
      <p:sp>
        <p:nvSpPr>
          <p:cNvPr id="107" name="Oval 106">
            <a:extLst>
              <a:ext uri="{FF2B5EF4-FFF2-40B4-BE49-F238E27FC236}">
                <a16:creationId xmlns:a16="http://schemas.microsoft.com/office/drawing/2014/main" id="{1D3E293B-6E5C-4110-9780-C3739E08D209}"/>
              </a:ext>
            </a:extLst>
          </p:cNvPr>
          <p:cNvSpPr/>
          <p:nvPr/>
        </p:nvSpPr>
        <p:spPr>
          <a:xfrm>
            <a:off x="5232401" y="3777933"/>
            <a:ext cx="461963" cy="4762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33803AEA-D91D-41DD-9DF1-0EADD754C4B5}"/>
              </a:ext>
            </a:extLst>
          </p:cNvPr>
          <p:cNvSpPr txBox="1"/>
          <p:nvPr/>
        </p:nvSpPr>
        <p:spPr>
          <a:xfrm>
            <a:off x="5208500" y="3846195"/>
            <a:ext cx="462050" cy="369332"/>
          </a:xfrm>
          <a:prstGeom prst="rect">
            <a:avLst/>
          </a:prstGeom>
          <a:noFill/>
        </p:spPr>
        <p:txBody>
          <a:bodyPr wrap="none">
            <a:spAutoFit/>
          </a:bodyPr>
          <a:lstStyle/>
          <a:p>
            <a:pPr algn="r" eaLnBrk="1" hangingPunct="1">
              <a:defRPr/>
            </a:pPr>
            <a:r>
              <a:rPr lang="en-US" altLang="ko-KR" b="1" spc="169" dirty="0">
                <a:effectLst>
                  <a:outerShdw blurRad="50800" dist="38100" dir="5400000" algn="t" rotWithShape="0">
                    <a:prstClr val="black">
                      <a:alpha val="40000"/>
                    </a:prstClr>
                  </a:outerShdw>
                </a:effectLst>
              </a:rPr>
              <a:t>05</a:t>
            </a:r>
            <a:endParaRPr lang="ko-KR" altLang="en-US" b="1" spc="169" dirty="0">
              <a:effectLst>
                <a:outerShdw blurRad="50800" dist="38100" dir="5400000" algn="t" rotWithShape="0">
                  <a:prstClr val="black">
                    <a:alpha val="40000"/>
                  </a:prstClr>
                </a:outerShdw>
              </a:effectLst>
            </a:endParaRPr>
          </a:p>
        </p:txBody>
      </p:sp>
      <p:sp>
        <p:nvSpPr>
          <p:cNvPr id="3" name="TextBox 2">
            <a:extLst>
              <a:ext uri="{FF2B5EF4-FFF2-40B4-BE49-F238E27FC236}">
                <a16:creationId xmlns:a16="http://schemas.microsoft.com/office/drawing/2014/main" id="{40CE5447-BE4A-4E42-5CBC-861A8820A18A}"/>
              </a:ext>
            </a:extLst>
          </p:cNvPr>
          <p:cNvSpPr txBox="1"/>
          <p:nvPr/>
        </p:nvSpPr>
        <p:spPr>
          <a:xfrm>
            <a:off x="7283052" y="781209"/>
            <a:ext cx="4439919" cy="4770537"/>
          </a:xfrm>
          <a:prstGeom prst="rect">
            <a:avLst/>
          </a:prstGeom>
          <a:noFill/>
        </p:spPr>
        <p:txBody>
          <a:bodyPr wrap="square">
            <a:spAutoFit/>
          </a:bodyPr>
          <a:lstStyle/>
          <a:p>
            <a:pPr algn="ctr" eaLnBrk="1" hangingPunct="1">
              <a:defRPr/>
            </a:pPr>
            <a:r>
              <a:rPr lang="en-US" b="1" kern="0" dirty="0">
                <a:latin typeface="Raleway Black" pitchFamily="2" charset="0"/>
                <a:ea typeface="Roboto" pitchFamily="2" charset="0"/>
              </a:rPr>
              <a:t>PP 94 TAHUN 2021</a:t>
            </a:r>
          </a:p>
          <a:p>
            <a:pPr algn="ctr" eaLnBrk="1" hangingPunct="1">
              <a:defRPr/>
            </a:pPr>
            <a:r>
              <a:rPr lang="en-US" b="1" kern="0" dirty="0" err="1">
                <a:latin typeface="Raleway Black" pitchFamily="2" charset="0"/>
                <a:ea typeface="Roboto" pitchFamily="2" charset="0"/>
              </a:rPr>
              <a:t>Disiplin</a:t>
            </a:r>
            <a:r>
              <a:rPr lang="en-US" b="1" kern="0" dirty="0">
                <a:latin typeface="Raleway Black" pitchFamily="2" charset="0"/>
                <a:ea typeface="Roboto" pitchFamily="2" charset="0"/>
              </a:rPr>
              <a:t> PNS</a:t>
            </a:r>
          </a:p>
          <a:p>
            <a:pPr algn="ctr" eaLnBrk="1" hangingPunct="1">
              <a:defRPr/>
            </a:pPr>
            <a:endParaRPr lang="en-US" sz="1400" b="1" kern="0" dirty="0">
              <a:ea typeface="Roboto" pitchFamily="2" charset="0"/>
            </a:endParaRPr>
          </a:p>
          <a:p>
            <a:pPr eaLnBrk="1" hangingPunct="1">
              <a:defRPr/>
            </a:pPr>
            <a:r>
              <a:rPr lang="en-US" sz="1600" b="1" kern="0" dirty="0" err="1">
                <a:latin typeface="Raleway Black" pitchFamily="2" charset="0"/>
                <a:ea typeface="Roboto" pitchFamily="2" charset="0"/>
              </a:rPr>
              <a:t>Pasal</a:t>
            </a:r>
            <a:r>
              <a:rPr lang="en-US" sz="1600" b="1" kern="0" dirty="0">
                <a:latin typeface="Raleway Black" pitchFamily="2" charset="0"/>
                <a:ea typeface="Roboto" pitchFamily="2" charset="0"/>
              </a:rPr>
              <a:t> 5 </a:t>
            </a:r>
            <a:r>
              <a:rPr lang="en-US" sz="1600" b="1" kern="0" dirty="0" err="1">
                <a:latin typeface="Raleway Black" pitchFamily="2" charset="0"/>
                <a:ea typeface="Roboto" pitchFamily="2" charset="0"/>
              </a:rPr>
              <a:t>huruf</a:t>
            </a:r>
            <a:r>
              <a:rPr lang="en-US" sz="1600" b="1" kern="0" dirty="0">
                <a:latin typeface="Raleway Black" pitchFamily="2" charset="0"/>
                <a:ea typeface="Roboto" pitchFamily="2" charset="0"/>
              </a:rPr>
              <a:t> n </a:t>
            </a:r>
            <a:r>
              <a:rPr lang="en-US" sz="1600" b="1" kern="0" dirty="0" err="1">
                <a:latin typeface="Raleway Black" pitchFamily="2" charset="0"/>
                <a:ea typeface="Roboto" pitchFamily="2" charset="0"/>
              </a:rPr>
              <a:t>angka</a:t>
            </a:r>
            <a:r>
              <a:rPr lang="en-US" sz="1600" b="1" kern="0" dirty="0">
                <a:latin typeface="Raleway Black" pitchFamily="2" charset="0"/>
                <a:ea typeface="Roboto" pitchFamily="2" charset="0"/>
              </a:rPr>
              <a:t> 1 – 7 :</a:t>
            </a:r>
          </a:p>
          <a:p>
            <a:pPr eaLnBrk="1" hangingPunct="1">
              <a:defRPr/>
            </a:pPr>
            <a:r>
              <a:rPr lang="en-US" sz="1400" b="1" kern="0" dirty="0">
                <a:latin typeface="Raleway Black" pitchFamily="2" charset="0"/>
                <a:ea typeface="Roboto" pitchFamily="2" charset="0"/>
              </a:rPr>
              <a:t>PNS </a:t>
            </a:r>
            <a:r>
              <a:rPr lang="en-US" sz="1400" b="1" kern="0" dirty="0" err="1">
                <a:latin typeface="Raleway Black" pitchFamily="2" charset="0"/>
                <a:ea typeface="Roboto" pitchFamily="2" charset="0"/>
              </a:rPr>
              <a:t>dilarang</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memberikan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dukungan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kepada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Presiden</a:t>
            </a:r>
            <a:r>
              <a:rPr lang="en-US" sz="1400" b="1" kern="0" dirty="0">
                <a:latin typeface="Raleway Black" pitchFamily="2" charset="0"/>
                <a:ea typeface="Roboto" pitchFamily="2" charset="0"/>
              </a:rPr>
              <a:t>/Wakil </a:t>
            </a:r>
            <a:r>
              <a:rPr lang="en-US" sz="1400" b="1" kern="0" dirty="0" err="1">
                <a:latin typeface="Raleway Black" pitchFamily="2" charset="0"/>
                <a:ea typeface="Roboto" pitchFamily="2" charset="0"/>
              </a:rPr>
              <a:t>Presiden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Kepala</a:t>
            </a:r>
            <a:r>
              <a:rPr lang="en-US" sz="1400" b="1" kern="0" dirty="0">
                <a:latin typeface="Raleway Black" pitchFamily="2" charset="0"/>
                <a:ea typeface="Roboto" pitchFamily="2" charset="0"/>
              </a:rPr>
              <a:t> Daerah/Wakil </a:t>
            </a:r>
            <a:r>
              <a:rPr lang="en-US" sz="1400" b="1" kern="0" dirty="0" err="1">
                <a:latin typeface="Raleway Black" pitchFamily="2" charset="0"/>
                <a:ea typeface="Roboto" pitchFamily="2" charset="0"/>
              </a:rPr>
              <a:t>Kepala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Daeraj</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anggota</a:t>
            </a:r>
            <a:r>
              <a:rPr lang="en-US" sz="1400" b="1" kern="0" dirty="0">
                <a:latin typeface="Raleway Black" pitchFamily="2" charset="0"/>
                <a:ea typeface="Roboto" pitchFamily="2" charset="0"/>
              </a:rPr>
              <a:t> DPR,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anggota</a:t>
            </a:r>
            <a:r>
              <a:rPr lang="en-US" sz="1400" b="1" kern="0" dirty="0">
                <a:latin typeface="Raleway Black" pitchFamily="2" charset="0"/>
                <a:ea typeface="Roboto" pitchFamily="2" charset="0"/>
              </a:rPr>
              <a:t> DPD, </a:t>
            </a:r>
            <a:r>
              <a:rPr lang="en-US" sz="1400" b="1" kern="0" dirty="0" err="1">
                <a:latin typeface="Raleway Black" pitchFamily="2" charset="0"/>
                <a:ea typeface="Roboto" pitchFamily="2" charset="0"/>
              </a:rPr>
              <a:t>atau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anggota</a:t>
            </a:r>
            <a:r>
              <a:rPr lang="en-US" sz="1400" b="1" kern="0" dirty="0">
                <a:latin typeface="Raleway Black" pitchFamily="2" charset="0"/>
                <a:ea typeface="Roboto" pitchFamily="2" charset="0"/>
              </a:rPr>
              <a:t> DPRD, </a:t>
            </a:r>
            <a:r>
              <a:rPr lang="en-US" sz="1400" b="1" kern="0" dirty="0" err="1">
                <a:latin typeface="Raleway Black" pitchFamily="2" charset="0"/>
                <a:ea typeface="Roboto" pitchFamily="2" charset="0"/>
              </a:rPr>
              <a:t>dengan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cara</a:t>
            </a:r>
            <a:r>
              <a:rPr lang="en-US" sz="1400" b="1" kern="0" dirty="0">
                <a:latin typeface="Raleway Black" pitchFamily="2" charset="0"/>
                <a:ea typeface="Roboto" pitchFamily="2" charset="0"/>
              </a:rPr>
              <a:t> : </a:t>
            </a:r>
            <a:r>
              <a:rPr lang="en-US" sz="1400" b="1" kern="0" dirty="0" err="1">
                <a:latin typeface="Raleway Black" pitchFamily="2" charset="0"/>
                <a:ea typeface="Roboto" pitchFamily="2" charset="0"/>
              </a:rPr>
              <a:t>ikut</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kampanye</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menjadi</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peserta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kampanye</a:t>
            </a:r>
            <a:r>
              <a:rPr lang="en-US" sz="1400" b="1" kern="0" dirty="0">
                <a:latin typeface="Raleway Black" pitchFamily="2" charset="0"/>
                <a:ea typeface="Roboto" pitchFamily="2" charset="0"/>
              </a:rPr>
              <a:t> dg </a:t>
            </a:r>
            <a:r>
              <a:rPr lang="en-US" sz="1400" b="1" kern="0" dirty="0" err="1">
                <a:latin typeface="Raleway Black" pitchFamily="2" charset="0"/>
                <a:ea typeface="Roboto" pitchFamily="2" charset="0"/>
              </a:rPr>
              <a:t>menggunakan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atribut</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partai</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atau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atribut</a:t>
            </a:r>
            <a:r>
              <a:rPr lang="en-US" sz="1400" b="1" kern="0" dirty="0">
                <a:latin typeface="Raleway Black" pitchFamily="2" charset="0"/>
                <a:ea typeface="Roboto" pitchFamily="2" charset="0"/>
              </a:rPr>
              <a:t> PNS, </a:t>
            </a:r>
            <a:r>
              <a:rPr lang="en-US" sz="1400" b="1" kern="0" dirty="0" err="1">
                <a:latin typeface="Raleway Black" pitchFamily="2" charset="0"/>
                <a:ea typeface="Roboto" pitchFamily="2" charset="0"/>
              </a:rPr>
              <a:t>sebagai</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peserta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kampanye</a:t>
            </a:r>
            <a:r>
              <a:rPr lang="en-US" sz="1400" b="1" kern="0" dirty="0">
                <a:latin typeface="Raleway Black" pitchFamily="2" charset="0"/>
                <a:ea typeface="Roboto" pitchFamily="2" charset="0"/>
              </a:rPr>
              <a:t> dg </a:t>
            </a:r>
            <a:r>
              <a:rPr lang="en-US" sz="1400" b="1" kern="0" dirty="0" err="1">
                <a:latin typeface="Raleway Black" pitchFamily="2" charset="0"/>
                <a:ea typeface="Roboto" pitchFamily="2" charset="0"/>
              </a:rPr>
              <a:t>mengerahkan</a:t>
            </a:r>
            <a:r>
              <a:rPr lang="en-US" sz="1400" b="1" kern="0" dirty="0">
                <a:latin typeface="Raleway Black" pitchFamily="2" charset="0"/>
                <a:ea typeface="Roboto" pitchFamily="2" charset="0"/>
              </a:rPr>
              <a:t> PNS lain, </a:t>
            </a:r>
            <a:r>
              <a:rPr lang="en-US" sz="1400" b="1" kern="0" dirty="0" err="1">
                <a:latin typeface="Raleway Black" pitchFamily="2" charset="0"/>
                <a:ea typeface="Roboto" pitchFamily="2" charset="0"/>
              </a:rPr>
              <a:t>sebagai</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peserta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kampanye</a:t>
            </a:r>
            <a:r>
              <a:rPr lang="en-US" sz="1400" b="1" kern="0" dirty="0">
                <a:latin typeface="Raleway Black" pitchFamily="2" charset="0"/>
                <a:ea typeface="Roboto" pitchFamily="2" charset="0"/>
              </a:rPr>
              <a:t> dg </a:t>
            </a:r>
            <a:r>
              <a:rPr lang="en-US" sz="1400" b="1" kern="0" dirty="0" err="1">
                <a:latin typeface="Raleway Black" pitchFamily="2" charset="0"/>
                <a:ea typeface="Roboto" pitchFamily="2" charset="0"/>
              </a:rPr>
              <a:t>menggunakan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fasilitas</a:t>
            </a:r>
            <a:r>
              <a:rPr lang="en-US" sz="1400" b="1" kern="0" dirty="0">
                <a:latin typeface="Raleway Black" pitchFamily="2" charset="0"/>
                <a:ea typeface="Roboto" pitchFamily="2" charset="0"/>
              </a:rPr>
              <a:t> negara, </a:t>
            </a:r>
            <a:r>
              <a:rPr lang="en-US" sz="1400" b="1" kern="0" dirty="0" err="1">
                <a:latin typeface="Raleway Black" pitchFamily="2" charset="0"/>
                <a:ea typeface="Roboto" pitchFamily="2" charset="0"/>
              </a:rPr>
              <a:t>membuat</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kepts</a:t>
            </a:r>
            <a:r>
              <a:rPr lang="en-US" sz="1400" b="1" kern="0" dirty="0">
                <a:latin typeface="Raleway Black" pitchFamily="2" charset="0"/>
                <a:ea typeface="Roboto" pitchFamily="2" charset="0"/>
              </a:rPr>
              <a:t> dan/</a:t>
            </a:r>
            <a:r>
              <a:rPr lang="en-US" sz="1400" b="1" kern="0" dirty="0" err="1">
                <a:latin typeface="Raleway Black" pitchFamily="2" charset="0"/>
                <a:ea typeface="Roboto" pitchFamily="2" charset="0"/>
              </a:rPr>
              <a:t>atau</a:t>
            </a:r>
            <a:r>
              <a:rPr lang="en-US" sz="1400" b="1" kern="0" dirty="0">
                <a:latin typeface="Raleway Black" pitchFamily="2" charset="0"/>
                <a:ea typeface="Roboto" pitchFamily="2" charset="0"/>
              </a:rPr>
              <a:t> Tindakan </a:t>
            </a:r>
            <a:r>
              <a:rPr lang="en-US" sz="1400" b="1" kern="0" dirty="0" err="1">
                <a:latin typeface="Raleway Black" pitchFamily="2" charset="0"/>
                <a:ea typeface="Roboto" pitchFamily="2" charset="0"/>
              </a:rPr>
              <a:t>yg</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menguntungkan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atau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merugikan</a:t>
            </a:r>
            <a:r>
              <a:rPr lang="en-US" sz="1400" b="1" kern="0" dirty="0">
                <a:latin typeface="Raleway Black" pitchFamily="2" charset="0"/>
                <a:ea typeface="Roboto" pitchFamily="2" charset="0"/>
              </a:rPr>
              <a:t> salah </a:t>
            </a:r>
            <a:r>
              <a:rPr lang="en-US" sz="1400" b="1" kern="0" dirty="0" err="1">
                <a:latin typeface="Raleway Black" pitchFamily="2" charset="0"/>
                <a:ea typeface="Roboto" pitchFamily="2" charset="0"/>
              </a:rPr>
              <a:t>satu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pasangan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sebelum</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selama</a:t>
            </a:r>
            <a:r>
              <a:rPr lang="en-US" sz="1400" b="1" kern="0" dirty="0">
                <a:latin typeface="Raleway Black" pitchFamily="2" charset="0"/>
                <a:ea typeface="Roboto" pitchFamily="2" charset="0"/>
              </a:rPr>
              <a:t> dan </a:t>
            </a:r>
            <a:r>
              <a:rPr lang="en-US" sz="1400" b="1" kern="0" dirty="0" err="1">
                <a:latin typeface="Raleway Black" pitchFamily="2" charset="0"/>
                <a:ea typeface="Roboto" pitchFamily="2" charset="0"/>
              </a:rPr>
              <a:t>sesudah</a:t>
            </a:r>
            <a:r>
              <a:rPr lang="en-US" sz="1400" b="1" kern="0" dirty="0">
                <a:latin typeface="Raleway Black" pitchFamily="2" charset="0"/>
                <a:ea typeface="Roboto" pitchFamily="2" charset="0"/>
              </a:rPr>
              <a:t> masa </a:t>
            </a:r>
            <a:r>
              <a:rPr lang="en-US" sz="1400" b="1" kern="0" dirty="0" err="1">
                <a:latin typeface="Raleway Black" pitchFamily="2" charset="0"/>
                <a:ea typeface="Roboto" pitchFamily="2" charset="0"/>
              </a:rPr>
              <a:t>kampanye</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keberpihakan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tdh</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pasangan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calon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sebelum</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selama</a:t>
            </a:r>
            <a:r>
              <a:rPr lang="en-US" sz="1400" b="1" kern="0" dirty="0">
                <a:latin typeface="Raleway Black" pitchFamily="2" charset="0"/>
                <a:ea typeface="Roboto" pitchFamily="2" charset="0"/>
              </a:rPr>
              <a:t> dan </a:t>
            </a:r>
            <a:r>
              <a:rPr lang="en-US" sz="1400" b="1" kern="0" dirty="0" err="1">
                <a:latin typeface="Raleway Black" pitchFamily="2" charset="0"/>
                <a:ea typeface="Roboto" pitchFamily="2" charset="0"/>
              </a:rPr>
              <a:t>sesudah</a:t>
            </a:r>
            <a:r>
              <a:rPr lang="en-US" sz="1400" b="1" kern="0" dirty="0">
                <a:latin typeface="Raleway Black" pitchFamily="2" charset="0"/>
                <a:ea typeface="Roboto" pitchFamily="2" charset="0"/>
              </a:rPr>
              <a:t> masa </a:t>
            </a:r>
            <a:r>
              <a:rPr lang="en-US" sz="1400" b="1" kern="0" dirty="0" err="1">
                <a:latin typeface="Raleway Black" pitchFamily="2" charset="0"/>
                <a:ea typeface="Roboto" pitchFamily="2" charset="0"/>
              </a:rPr>
              <a:t>kapamnye</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memberikan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surat</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dukungan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serta</a:t>
            </a:r>
            <a:r>
              <a:rPr lang="en-US" sz="1400" b="1" kern="0" dirty="0">
                <a:latin typeface="Raleway Black" pitchFamily="2" charset="0"/>
                <a:ea typeface="Roboto" pitchFamily="2" charset="0"/>
              </a:rPr>
              <a:t> FC KTP </a:t>
            </a:r>
            <a:r>
              <a:rPr lang="en-US" sz="1400" b="1" kern="0" dirty="0" err="1">
                <a:latin typeface="Raleway Black" pitchFamily="2" charset="0"/>
                <a:ea typeface="Roboto" pitchFamily="2" charset="0"/>
              </a:rPr>
              <a:t>atau</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surat</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keterangan</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tanda</a:t>
            </a:r>
            <a:r>
              <a:rPr lang="en-US" sz="1400" b="1" kern="0" dirty="0">
                <a:latin typeface="Raleway Black" pitchFamily="2" charset="0"/>
                <a:ea typeface="Roboto" pitchFamily="2" charset="0"/>
              </a:rPr>
              <a:t> </a:t>
            </a:r>
            <a:r>
              <a:rPr lang="en-US" sz="1400" b="1" kern="0" dirty="0" err="1">
                <a:latin typeface="Raleway Black" pitchFamily="2" charset="0"/>
                <a:ea typeface="Roboto" pitchFamily="2" charset="0"/>
              </a:rPr>
              <a:t>penduduk</a:t>
            </a:r>
            <a:endParaRPr lang="en-US" sz="1400" b="1" kern="0" dirty="0">
              <a:latin typeface="Raleway Black" pitchFamily="2" charset="0"/>
              <a:ea typeface="Roboto" pitchFamily="2" charset="0"/>
            </a:endParaRPr>
          </a:p>
          <a:p>
            <a:pPr algn="ctr" eaLnBrk="1" hangingPunct="1">
              <a:defRPr/>
            </a:pPr>
            <a:endParaRPr lang="en-US" sz="1400" b="1" dirty="0">
              <a:ea typeface="Roboto" pitchFamily="2" charset="0"/>
            </a:endParaRPr>
          </a:p>
        </p:txBody>
      </p:sp>
      <p:sp>
        <p:nvSpPr>
          <p:cNvPr id="6" name="TextBox 5">
            <a:extLst>
              <a:ext uri="{FF2B5EF4-FFF2-40B4-BE49-F238E27FC236}">
                <a16:creationId xmlns:a16="http://schemas.microsoft.com/office/drawing/2014/main" id="{0B9874F7-F09A-3F14-BDBF-5A5BF3347C3C}"/>
              </a:ext>
            </a:extLst>
          </p:cNvPr>
          <p:cNvSpPr txBox="1"/>
          <p:nvPr/>
        </p:nvSpPr>
        <p:spPr>
          <a:xfrm>
            <a:off x="1846462" y="806942"/>
            <a:ext cx="2773363" cy="1231106"/>
          </a:xfrm>
          <a:prstGeom prst="rect">
            <a:avLst/>
          </a:prstGeom>
          <a:noFill/>
        </p:spPr>
        <p:txBody>
          <a:bodyPr>
            <a:spAutoFit/>
          </a:bodyPr>
          <a:lstStyle/>
          <a:p>
            <a:pPr algn="ctr" eaLnBrk="1" hangingPunct="1">
              <a:defRPr/>
            </a:pPr>
            <a:r>
              <a:rPr kumimoji="1" lang="en-US" altLang="ja-JP" dirty="0">
                <a:latin typeface="Raleway Black" panose="020B0A03030101060003" pitchFamily="34" charset="0"/>
                <a:ea typeface="Roboto" pitchFamily="2" charset="0"/>
                <a:cs typeface="Tahoma" panose="020B0604030504040204" pitchFamily="34" charset="0"/>
              </a:rPr>
              <a:t>PP No. 11  TAHUN 2017</a:t>
            </a:r>
          </a:p>
          <a:p>
            <a:pPr algn="ctr" eaLnBrk="1" hangingPunct="1">
              <a:defRPr/>
            </a:pPr>
            <a:r>
              <a:rPr kumimoji="1" lang="en-AU" sz="1400" dirty="0">
                <a:latin typeface="Raleway Black" panose="020B0A03030101060003" pitchFamily="34" charset="0"/>
                <a:ea typeface="Roboto" pitchFamily="2" charset="0"/>
                <a:cs typeface="Tahoma" panose="020B0604030504040204" pitchFamily="34" charset="0"/>
              </a:rPr>
              <a:t>MANAJEMEN ASN</a:t>
            </a:r>
          </a:p>
          <a:p>
            <a:pPr marL="285750" indent="-285750" eaLnBrk="1" hangingPunct="1">
              <a:buFont typeface="Arial" panose="020B0604020202020204" pitchFamily="34" charset="0"/>
              <a:buChar char="•"/>
              <a:defRPr/>
            </a:pPr>
            <a:r>
              <a:rPr kumimoji="1" lang="en-AU" altLang="ja-JP" sz="1400" dirty="0">
                <a:latin typeface="Raleway Black" panose="020B0A03030101060003" pitchFamily="34" charset="0"/>
                <a:ea typeface="Roboto" pitchFamily="2" charset="0"/>
                <a:cs typeface="Tahoma" panose="020B0604030504040204" pitchFamily="34" charset="0"/>
              </a:rPr>
              <a:t>PNS </a:t>
            </a:r>
            <a:r>
              <a:rPr kumimoji="1" lang="en-AU" altLang="ja-JP" sz="1400" dirty="0" err="1">
                <a:latin typeface="Raleway Black" panose="020B0A03030101060003" pitchFamily="34" charset="0"/>
                <a:ea typeface="Roboto" pitchFamily="2" charset="0"/>
                <a:cs typeface="Tahoma" panose="020B0604030504040204" pitchFamily="34" charset="0"/>
              </a:rPr>
              <a:t>dilarang</a:t>
            </a:r>
            <a:r>
              <a:rPr kumimoji="1" lang="en-AU" altLang="ja-JP" sz="1400" dirty="0">
                <a:latin typeface="Raleway Black" panose="020B0A03030101060003" pitchFamily="34" charset="0"/>
                <a:ea typeface="Roboto" pitchFamily="2" charset="0"/>
                <a:cs typeface="Tahoma" panose="020B0604030504040204" pitchFamily="34" charset="0"/>
              </a:rPr>
              <a:t> </a:t>
            </a:r>
            <a:r>
              <a:rPr kumimoji="1" lang="en-AU" altLang="ja-JP" sz="1400" dirty="0" err="1">
                <a:latin typeface="Raleway Black" panose="020B0A03030101060003" pitchFamily="34" charset="0"/>
                <a:ea typeface="Roboto" pitchFamily="2" charset="0"/>
                <a:cs typeface="Tahoma" panose="020B0604030504040204" pitchFamily="34" charset="0"/>
              </a:rPr>
              <a:t>menjadi</a:t>
            </a:r>
            <a:r>
              <a:rPr kumimoji="1" lang="en-AU" altLang="ja-JP" sz="1400" dirty="0">
                <a:latin typeface="Raleway Black" panose="020B0A03030101060003" pitchFamily="34" charset="0"/>
                <a:ea typeface="Roboto" pitchFamily="2" charset="0"/>
                <a:cs typeface="Tahoma" panose="020B0604030504040204" pitchFamily="34" charset="0"/>
              </a:rPr>
              <a:t> </a:t>
            </a:r>
            <a:r>
              <a:rPr kumimoji="1" lang="en-AU" altLang="ja-JP" sz="1400" dirty="0" err="1">
                <a:latin typeface="Raleway Black" panose="020B0A03030101060003" pitchFamily="34" charset="0"/>
                <a:ea typeface="Roboto" pitchFamily="2" charset="0"/>
                <a:cs typeface="Tahoma" panose="020B0604030504040204" pitchFamily="34" charset="0"/>
              </a:rPr>
              <a:t>anggota</a:t>
            </a:r>
            <a:r>
              <a:rPr kumimoji="1" lang="en-AU" altLang="ja-JP" sz="1400" dirty="0">
                <a:latin typeface="Raleway Black" panose="020B0A03030101060003" pitchFamily="34" charset="0"/>
                <a:ea typeface="Roboto" pitchFamily="2" charset="0"/>
                <a:cs typeface="Tahoma" panose="020B0604030504040204" pitchFamily="34" charset="0"/>
              </a:rPr>
              <a:t> dan/</a:t>
            </a:r>
            <a:r>
              <a:rPr kumimoji="1" lang="en-AU" altLang="ja-JP" sz="1400" dirty="0" err="1">
                <a:latin typeface="Raleway Black" panose="020B0A03030101060003" pitchFamily="34" charset="0"/>
                <a:ea typeface="Roboto" pitchFamily="2" charset="0"/>
                <a:cs typeface="Tahoma" panose="020B0604030504040204" pitchFamily="34" charset="0"/>
              </a:rPr>
              <a:t>atau</a:t>
            </a:r>
            <a:r>
              <a:rPr kumimoji="1" lang="en-AU" altLang="ja-JP" sz="1400" dirty="0">
                <a:latin typeface="Raleway Black" panose="020B0A03030101060003" pitchFamily="34" charset="0"/>
                <a:ea typeface="Roboto" pitchFamily="2" charset="0"/>
                <a:cs typeface="Tahoma" panose="020B0604030504040204" pitchFamily="34" charset="0"/>
              </a:rPr>
              <a:t> </a:t>
            </a:r>
            <a:r>
              <a:rPr kumimoji="1" lang="en-AU" altLang="ja-JP" sz="1400" dirty="0" err="1">
                <a:latin typeface="Raleway Black" panose="020B0A03030101060003" pitchFamily="34" charset="0"/>
                <a:ea typeface="Roboto" pitchFamily="2" charset="0"/>
                <a:cs typeface="Tahoma" panose="020B0604030504040204" pitchFamily="34" charset="0"/>
              </a:rPr>
              <a:t>pengurus</a:t>
            </a:r>
            <a:r>
              <a:rPr kumimoji="1" lang="en-AU" altLang="ja-JP" sz="1400" dirty="0">
                <a:latin typeface="Raleway Black" panose="020B0A03030101060003" pitchFamily="34" charset="0"/>
                <a:ea typeface="Roboto" pitchFamily="2" charset="0"/>
                <a:cs typeface="Tahoma" panose="020B0604030504040204" pitchFamily="34" charset="0"/>
              </a:rPr>
              <a:t> </a:t>
            </a:r>
            <a:r>
              <a:rPr kumimoji="1" lang="en-AU" altLang="ja-JP" sz="1400" dirty="0" err="1">
                <a:latin typeface="Raleway Black" panose="020B0A03030101060003" pitchFamily="34" charset="0"/>
                <a:ea typeface="Roboto" pitchFamily="2" charset="0"/>
                <a:cs typeface="Tahoma" panose="020B0604030504040204" pitchFamily="34" charset="0"/>
              </a:rPr>
              <a:t>Parpol</a:t>
            </a:r>
            <a:endParaRPr kumimoji="1" lang="ja-JP" altLang="en-US" sz="1400" dirty="0">
              <a:latin typeface="Raleway Black" panose="020B0A03030101060003" pitchFamily="34" charset="0"/>
              <a:cs typeface="Tahoma" panose="020B0604030504040204" pitchFamily="34" charset="0"/>
            </a:endParaRPr>
          </a:p>
        </p:txBody>
      </p:sp>
    </p:spTree>
    <p:extLst>
      <p:ext uri="{BB962C8B-B14F-4D97-AF65-F5344CB8AC3E}">
        <p14:creationId xmlns:p14="http://schemas.microsoft.com/office/powerpoint/2010/main" val="24430659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6801-B535-49C1-A61A-FAFD43E52251}"/>
              </a:ext>
            </a:extLst>
          </p:cNvPr>
          <p:cNvSpPr>
            <a:spLocks noGrp="1"/>
          </p:cNvSpPr>
          <p:nvPr>
            <p:ph type="title" idx="4294967295"/>
          </p:nvPr>
        </p:nvSpPr>
        <p:spPr>
          <a:xfrm>
            <a:off x="508000" y="325120"/>
            <a:ext cx="6418263" cy="1143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en-US" sz="2800" b="1" dirty="0"/>
              <a:t>PP </a:t>
            </a:r>
            <a:r>
              <a:rPr lang="en-US" sz="2800" b="1" dirty="0" err="1"/>
              <a:t>Nomor</a:t>
            </a:r>
            <a:r>
              <a:rPr lang="en-US" sz="2800" b="1" dirty="0"/>
              <a:t> 94 </a:t>
            </a:r>
            <a:r>
              <a:rPr lang="en-US" sz="2800" b="1" dirty="0" err="1"/>
              <a:t>Tahun</a:t>
            </a:r>
            <a:r>
              <a:rPr lang="en-US" sz="2800" b="1" dirty="0"/>
              <a:t> 2021 </a:t>
            </a:r>
            <a:r>
              <a:rPr lang="en-US" sz="2800" b="1" dirty="0" err="1"/>
              <a:t>tentang</a:t>
            </a:r>
            <a:r>
              <a:rPr lang="en-US" sz="2800" b="1" dirty="0"/>
              <a:t> DISIPLIN PEGAWAI NEGERI SIPIL</a:t>
            </a:r>
            <a:endParaRPr lang="en-US" sz="3600" b="1" dirty="0"/>
          </a:p>
        </p:txBody>
      </p:sp>
      <p:sp>
        <p:nvSpPr>
          <p:cNvPr id="3" name="Content Placeholder 2">
            <a:extLst>
              <a:ext uri="{FF2B5EF4-FFF2-40B4-BE49-F238E27FC236}">
                <a16:creationId xmlns:a16="http://schemas.microsoft.com/office/drawing/2014/main" id="{CFD5DAF6-62EE-4F17-B6BB-12E3E7CA959C}"/>
              </a:ext>
            </a:extLst>
          </p:cNvPr>
          <p:cNvSpPr>
            <a:spLocks noGrp="1"/>
          </p:cNvSpPr>
          <p:nvPr>
            <p:ph idx="1"/>
          </p:nvPr>
        </p:nvSpPr>
        <p:spPr>
          <a:xfrm>
            <a:off x="508000" y="1582298"/>
            <a:ext cx="11216639" cy="4774052"/>
          </a:xfrm>
        </p:spPr>
        <p:txBody>
          <a:bodyPr>
            <a:noAutofit/>
          </a:bodyPr>
          <a:lstStyle/>
          <a:p>
            <a:pPr algn="just">
              <a:spcBef>
                <a:spcPts val="600"/>
              </a:spcBef>
              <a:buFont typeface="Wingdings" pitchFamily="2" charset="2"/>
              <a:buChar char="§"/>
              <a:defRPr/>
            </a:pPr>
            <a:r>
              <a:rPr lang="id-ID" sz="1800" b="1" dirty="0"/>
              <a:t>Pasal </a:t>
            </a:r>
            <a:r>
              <a:rPr lang="en-US" sz="1800" b="1" dirty="0"/>
              <a:t>4 </a:t>
            </a:r>
            <a:r>
              <a:rPr lang="en-US" sz="1800" b="1" dirty="0" err="1"/>
              <a:t>Huruf</a:t>
            </a:r>
            <a:r>
              <a:rPr lang="en-US" sz="1800" b="1" dirty="0"/>
              <a:t> c</a:t>
            </a:r>
            <a:r>
              <a:rPr lang="id-ID" sz="1800" b="1" dirty="0"/>
              <a:t>, </a:t>
            </a:r>
            <a:r>
              <a:rPr lang="en-US" sz="1800" b="1" dirty="0"/>
              <a:t>PNS </a:t>
            </a:r>
            <a:r>
              <a:rPr lang="en-US" sz="1800" b="1" dirty="0" err="1"/>
              <a:t>wajib</a:t>
            </a:r>
            <a:r>
              <a:rPr lang="en-US" sz="1800" b="1" dirty="0"/>
              <a:t> :</a:t>
            </a:r>
            <a:r>
              <a:rPr lang="id-ID" sz="1800" b="1" dirty="0"/>
              <a:t> mengutamakan kepentingan negara daripada kepentingan sendiri, seseorang, dan/atau golongan</a:t>
            </a:r>
          </a:p>
          <a:p>
            <a:pPr algn="just">
              <a:buFont typeface="Wingdings" pitchFamily="2" charset="2"/>
              <a:buChar char="§"/>
              <a:defRPr/>
            </a:pPr>
            <a:r>
              <a:rPr lang="id-ID" sz="1800" b="1" dirty="0">
                <a:solidFill>
                  <a:srgbClr val="FF0000"/>
                </a:solidFill>
              </a:rPr>
              <a:t>Pasal </a:t>
            </a:r>
            <a:r>
              <a:rPr lang="en-US" sz="1800" b="1" dirty="0">
                <a:solidFill>
                  <a:srgbClr val="FF0000"/>
                </a:solidFill>
              </a:rPr>
              <a:t>5</a:t>
            </a:r>
            <a:r>
              <a:rPr lang="id-ID" sz="1800" b="1" dirty="0">
                <a:solidFill>
                  <a:srgbClr val="FF0000"/>
                </a:solidFill>
              </a:rPr>
              <a:t> </a:t>
            </a:r>
            <a:r>
              <a:rPr lang="en-US" sz="1800" b="1" dirty="0" err="1">
                <a:solidFill>
                  <a:srgbClr val="FF0000"/>
                </a:solidFill>
              </a:rPr>
              <a:t>Huruf</a:t>
            </a:r>
            <a:r>
              <a:rPr lang="en-US" sz="1800" b="1" dirty="0">
                <a:solidFill>
                  <a:srgbClr val="FF0000"/>
                </a:solidFill>
              </a:rPr>
              <a:t> n</a:t>
            </a:r>
            <a:r>
              <a:rPr lang="id-ID" sz="1800" b="1" dirty="0">
                <a:solidFill>
                  <a:srgbClr val="FF0000"/>
                </a:solidFill>
              </a:rPr>
              <a:t> </a:t>
            </a:r>
            <a:r>
              <a:rPr lang="en-US" sz="1800" b="1" dirty="0" err="1"/>
              <a:t>Dinyatakan</a:t>
            </a:r>
            <a:r>
              <a:rPr lang="en-US" sz="1800" b="1" dirty="0"/>
              <a:t> </a:t>
            </a:r>
            <a:r>
              <a:rPr lang="en-US" sz="1800" b="1" dirty="0" err="1"/>
              <a:t>bahwa</a:t>
            </a:r>
            <a:r>
              <a:rPr lang="en-US" sz="1800" b="1" dirty="0"/>
              <a:t> </a:t>
            </a:r>
            <a:r>
              <a:rPr lang="en-US" sz="1800" b="1" dirty="0" err="1"/>
              <a:t>setiap</a:t>
            </a:r>
            <a:r>
              <a:rPr lang="en-US" sz="1800" b="1" dirty="0"/>
              <a:t> PNS </a:t>
            </a:r>
            <a:r>
              <a:rPr lang="en-US" sz="1800" b="1" dirty="0" err="1">
                <a:solidFill>
                  <a:srgbClr val="FF0000"/>
                </a:solidFill>
              </a:rPr>
              <a:t>dilarang</a:t>
            </a:r>
            <a:r>
              <a:rPr lang="en-US" sz="1800" b="1" dirty="0"/>
              <a:t>: </a:t>
            </a:r>
            <a:r>
              <a:rPr lang="es-ES" sz="1800" b="1" dirty="0" err="1"/>
              <a:t>memberikan</a:t>
            </a:r>
            <a:r>
              <a:rPr lang="es-ES" sz="1800" b="1" dirty="0"/>
              <a:t> </a:t>
            </a:r>
            <a:r>
              <a:rPr lang="es-ES" sz="1800" b="1" dirty="0" err="1"/>
              <a:t>dukungan</a:t>
            </a:r>
            <a:r>
              <a:rPr lang="es-ES" sz="1800" b="1" dirty="0"/>
              <a:t> </a:t>
            </a:r>
            <a:r>
              <a:rPr lang="es-ES" sz="1800" b="1" dirty="0" err="1"/>
              <a:t>kepada</a:t>
            </a:r>
            <a:r>
              <a:rPr lang="es-ES" sz="1800" b="1" dirty="0"/>
              <a:t> </a:t>
            </a:r>
            <a:r>
              <a:rPr lang="es-ES" sz="1800" b="1" dirty="0" err="1"/>
              <a:t>calon</a:t>
            </a:r>
            <a:r>
              <a:rPr lang="es-ES" sz="1800" b="1" dirty="0"/>
              <a:t> Presiden/</a:t>
            </a:r>
            <a:r>
              <a:rPr lang="es-ES" sz="1800" b="1" dirty="0" err="1"/>
              <a:t>Wakil</a:t>
            </a:r>
            <a:r>
              <a:rPr lang="es-ES" sz="1800" b="1" dirty="0"/>
              <a:t> Presiden, DPR, DPD </a:t>
            </a:r>
            <a:r>
              <a:rPr lang="es-ES" sz="1800" b="1" dirty="0" err="1"/>
              <a:t>atau</a:t>
            </a:r>
            <a:r>
              <a:rPr lang="es-ES" sz="1800" b="1" dirty="0"/>
              <a:t> DPRD </a:t>
            </a:r>
            <a:r>
              <a:rPr lang="es-ES" sz="1800" b="1" dirty="0" err="1"/>
              <a:t>dengan</a:t>
            </a:r>
            <a:r>
              <a:rPr lang="es-ES" sz="1800" b="1" dirty="0"/>
              <a:t> cara:</a:t>
            </a:r>
          </a:p>
          <a:p>
            <a:pPr marL="744538" indent="-457200" algn="just">
              <a:buFont typeface="+mj-lt"/>
              <a:buAutoNum type="alphaLcPeriod"/>
              <a:defRPr/>
            </a:pPr>
            <a:r>
              <a:rPr lang="fi-FI" sz="1800" b="1" dirty="0"/>
              <a:t>ikut kampanye;</a:t>
            </a:r>
          </a:p>
          <a:p>
            <a:pPr marL="744538" indent="-457200" algn="just">
              <a:buFont typeface="+mj-lt"/>
              <a:buAutoNum type="alphaLcPeriod"/>
              <a:defRPr/>
            </a:pPr>
            <a:r>
              <a:rPr lang="en-US" sz="1800" b="1" dirty="0" err="1"/>
              <a:t>menjadi</a:t>
            </a:r>
            <a:r>
              <a:rPr lang="en-US" sz="1800" b="1" dirty="0"/>
              <a:t> </a:t>
            </a:r>
            <a:r>
              <a:rPr lang="en-US" sz="1800" b="1" dirty="0" err="1"/>
              <a:t>peserta</a:t>
            </a:r>
            <a:r>
              <a:rPr lang="en-US" sz="1800" b="1" dirty="0"/>
              <a:t> </a:t>
            </a:r>
            <a:r>
              <a:rPr lang="en-US" sz="1800" b="1" dirty="0" err="1"/>
              <a:t>kampanye</a:t>
            </a:r>
            <a:r>
              <a:rPr lang="en-US" sz="1800" b="1" dirty="0"/>
              <a:t> </a:t>
            </a:r>
            <a:r>
              <a:rPr lang="en-US" sz="1800" b="1" dirty="0" err="1"/>
              <a:t>dengan</a:t>
            </a:r>
            <a:r>
              <a:rPr lang="en-US" sz="1800" b="1" dirty="0"/>
              <a:t> </a:t>
            </a:r>
            <a:r>
              <a:rPr lang="en-US" sz="1800" b="1" dirty="0" err="1"/>
              <a:t>menggunakan</a:t>
            </a:r>
            <a:r>
              <a:rPr lang="en-US" sz="1800" b="1" dirty="0"/>
              <a:t> </a:t>
            </a:r>
            <a:r>
              <a:rPr lang="en-US" sz="1800" b="1" dirty="0" err="1"/>
              <a:t>atribut</a:t>
            </a:r>
            <a:r>
              <a:rPr lang="en-US" sz="1800" b="1" dirty="0"/>
              <a:t> </a:t>
            </a:r>
            <a:r>
              <a:rPr lang="en-US" sz="1800" b="1" dirty="0" err="1"/>
              <a:t>partai</a:t>
            </a:r>
            <a:r>
              <a:rPr lang="en-US" sz="1800" b="1" dirty="0"/>
              <a:t> </a:t>
            </a:r>
            <a:r>
              <a:rPr lang="en-US" sz="1800" b="1" dirty="0" err="1"/>
              <a:t>atau</a:t>
            </a:r>
            <a:r>
              <a:rPr lang="en-US" sz="1800" b="1" dirty="0"/>
              <a:t> </a:t>
            </a:r>
            <a:r>
              <a:rPr lang="en-US" sz="1800" b="1" dirty="0" err="1"/>
              <a:t>atribut</a:t>
            </a:r>
            <a:r>
              <a:rPr lang="en-US" sz="1800" b="1" dirty="0"/>
              <a:t> PNS;</a:t>
            </a:r>
          </a:p>
          <a:p>
            <a:pPr marL="744538" indent="-457200" algn="just">
              <a:buFont typeface="+mj-lt"/>
              <a:buAutoNum type="alphaLcPeriod"/>
              <a:defRPr/>
            </a:pPr>
            <a:r>
              <a:rPr lang="en-US" sz="1800" b="1" dirty="0" err="1"/>
              <a:t>sebagai</a:t>
            </a:r>
            <a:r>
              <a:rPr lang="en-US" sz="1800" b="1" dirty="0"/>
              <a:t> </a:t>
            </a:r>
            <a:r>
              <a:rPr lang="en-US" sz="1800" b="1" dirty="0" err="1"/>
              <a:t>peserta</a:t>
            </a:r>
            <a:r>
              <a:rPr lang="en-US" sz="1800" b="1" dirty="0"/>
              <a:t> </a:t>
            </a:r>
            <a:r>
              <a:rPr lang="en-US" sz="1800" b="1" dirty="0" err="1"/>
              <a:t>kampanye</a:t>
            </a:r>
            <a:r>
              <a:rPr lang="en-US" sz="1800" b="1" dirty="0"/>
              <a:t> </a:t>
            </a:r>
            <a:r>
              <a:rPr lang="en-US" sz="1800" b="1" dirty="0" err="1"/>
              <a:t>dengan</a:t>
            </a:r>
            <a:r>
              <a:rPr lang="en-US" sz="1800" b="1" dirty="0"/>
              <a:t> </a:t>
            </a:r>
            <a:r>
              <a:rPr lang="en-US" sz="1800" b="1" dirty="0" err="1"/>
              <a:t>mengerahkan</a:t>
            </a:r>
            <a:r>
              <a:rPr lang="en-US" sz="1800" b="1" dirty="0"/>
              <a:t> PNS lain;</a:t>
            </a:r>
          </a:p>
          <a:p>
            <a:pPr marL="744538" indent="-457200" algn="just">
              <a:buFont typeface="+mj-lt"/>
              <a:buAutoNum type="alphaLcPeriod"/>
              <a:defRPr/>
            </a:pPr>
            <a:r>
              <a:rPr lang="en-US" sz="1800" b="1" dirty="0" err="1"/>
              <a:t>sebagai</a:t>
            </a:r>
            <a:r>
              <a:rPr lang="en-US" sz="1800" b="1" dirty="0"/>
              <a:t> </a:t>
            </a:r>
            <a:r>
              <a:rPr lang="en-US" sz="1800" b="1" dirty="0" err="1"/>
              <a:t>peserta</a:t>
            </a:r>
            <a:r>
              <a:rPr lang="en-US" sz="1800" b="1" dirty="0"/>
              <a:t> </a:t>
            </a:r>
            <a:r>
              <a:rPr lang="en-US" sz="1800" b="1" dirty="0" err="1"/>
              <a:t>kampanye</a:t>
            </a:r>
            <a:r>
              <a:rPr lang="en-US" sz="1800" b="1" dirty="0"/>
              <a:t> </a:t>
            </a:r>
            <a:r>
              <a:rPr lang="en-US" sz="1800" b="1" dirty="0" err="1"/>
              <a:t>dengan</a:t>
            </a:r>
            <a:r>
              <a:rPr lang="en-US" sz="1800" b="1" dirty="0"/>
              <a:t> </a:t>
            </a:r>
            <a:r>
              <a:rPr lang="en-US" sz="1800" b="1" dirty="0" err="1"/>
              <a:t>menggunakan</a:t>
            </a:r>
            <a:r>
              <a:rPr lang="en-US" sz="1800" b="1" dirty="0"/>
              <a:t> </a:t>
            </a:r>
            <a:r>
              <a:rPr lang="en-US" sz="1800" b="1" dirty="0" err="1"/>
              <a:t>fasilitas</a:t>
            </a:r>
            <a:r>
              <a:rPr lang="en-US" sz="1800" b="1" dirty="0"/>
              <a:t> negara.</a:t>
            </a:r>
          </a:p>
          <a:p>
            <a:pPr marL="744538" indent="-457200" algn="just">
              <a:buFont typeface="+mj-lt"/>
              <a:buAutoNum type="alphaLcPeriod"/>
              <a:defRPr/>
            </a:pPr>
            <a:r>
              <a:rPr lang="en-US" sz="1800" b="1" dirty="0" err="1"/>
              <a:t>Membuat</a:t>
            </a:r>
            <a:r>
              <a:rPr lang="en-US" sz="1800" b="1" dirty="0"/>
              <a:t> </a:t>
            </a:r>
            <a:r>
              <a:rPr lang="en-US" sz="1800" b="1" dirty="0" err="1"/>
              <a:t>keputusan</a:t>
            </a:r>
            <a:r>
              <a:rPr lang="en-US" sz="1800" b="1" dirty="0"/>
              <a:t> dan/</a:t>
            </a:r>
            <a:r>
              <a:rPr lang="en-US" sz="1800" b="1" dirty="0" err="1"/>
              <a:t>atau</a:t>
            </a:r>
            <a:r>
              <a:rPr lang="en-US" sz="1800" b="1" dirty="0"/>
              <a:t> Tindakan yang </a:t>
            </a:r>
            <a:r>
              <a:rPr lang="en-US" sz="1800" b="1" dirty="0" err="1"/>
              <a:t>menguntungkan</a:t>
            </a:r>
            <a:r>
              <a:rPr lang="en-US" sz="1800" b="1" dirty="0"/>
              <a:t> </a:t>
            </a:r>
            <a:r>
              <a:rPr lang="en-US" sz="1800" b="1" dirty="0" err="1"/>
              <a:t>atau</a:t>
            </a:r>
            <a:r>
              <a:rPr lang="en-US" sz="1800" b="1" dirty="0"/>
              <a:t> </a:t>
            </a:r>
            <a:r>
              <a:rPr lang="en-US" sz="1800" b="1" dirty="0" err="1"/>
              <a:t>merugikan</a:t>
            </a:r>
            <a:r>
              <a:rPr lang="en-US" sz="1800" b="1" dirty="0"/>
              <a:t> salah </a:t>
            </a:r>
            <a:r>
              <a:rPr lang="en-US" sz="1800" b="1" dirty="0" err="1"/>
              <a:t>satu</a:t>
            </a:r>
            <a:r>
              <a:rPr lang="en-US" sz="1800" b="1" dirty="0"/>
              <a:t> </a:t>
            </a:r>
            <a:r>
              <a:rPr lang="en-US" sz="1800" b="1" dirty="0" err="1"/>
              <a:t>pasangan</a:t>
            </a:r>
            <a:r>
              <a:rPr lang="en-US" sz="1800" b="1" dirty="0"/>
              <a:t> </a:t>
            </a:r>
            <a:r>
              <a:rPr lang="en-US" sz="1800" b="1" dirty="0" err="1"/>
              <a:t>calon</a:t>
            </a:r>
            <a:r>
              <a:rPr lang="en-US" sz="1800" b="1" dirty="0"/>
              <a:t> </a:t>
            </a:r>
            <a:r>
              <a:rPr lang="en-US" sz="1800" b="1" dirty="0" err="1"/>
              <a:t>sebelum</a:t>
            </a:r>
            <a:r>
              <a:rPr lang="en-US" sz="1800" b="1" dirty="0"/>
              <a:t>, </a:t>
            </a:r>
            <a:r>
              <a:rPr lang="en-US" sz="1800" b="1" dirty="0" err="1"/>
              <a:t>selama</a:t>
            </a:r>
            <a:r>
              <a:rPr lang="en-US" sz="1800" b="1" dirty="0"/>
              <a:t>, dan </a:t>
            </a:r>
            <a:r>
              <a:rPr lang="en-US" sz="1800" b="1" dirty="0" err="1"/>
              <a:t>sesudah</a:t>
            </a:r>
            <a:r>
              <a:rPr lang="en-US" sz="1800" b="1" dirty="0"/>
              <a:t> masa </a:t>
            </a:r>
            <a:r>
              <a:rPr lang="en-US" sz="1800" b="1" dirty="0" err="1"/>
              <a:t>kampanye</a:t>
            </a:r>
            <a:endParaRPr lang="en-US" sz="1800" b="1" dirty="0"/>
          </a:p>
          <a:p>
            <a:pPr marL="744538" indent="-457200" algn="just">
              <a:buFont typeface="+mj-lt"/>
              <a:buAutoNum type="alphaLcPeriod"/>
              <a:defRPr/>
            </a:pPr>
            <a:r>
              <a:rPr lang="en-US" sz="1800" b="1" dirty="0" err="1"/>
              <a:t>Mengadakan</a:t>
            </a:r>
            <a:r>
              <a:rPr lang="en-US" sz="1800" b="1" dirty="0"/>
              <a:t> </a:t>
            </a:r>
            <a:r>
              <a:rPr lang="en-US" sz="1800" b="1" dirty="0" err="1"/>
              <a:t>kegiatan</a:t>
            </a:r>
            <a:r>
              <a:rPr lang="en-US" sz="1800" b="1" dirty="0"/>
              <a:t> yang </a:t>
            </a:r>
            <a:r>
              <a:rPr lang="en-US" sz="1800" b="1" dirty="0" err="1"/>
              <a:t>mengarah</a:t>
            </a:r>
            <a:r>
              <a:rPr lang="en-US" sz="1800" b="1" dirty="0"/>
              <a:t> </a:t>
            </a:r>
            <a:r>
              <a:rPr lang="en-US" sz="1800" b="1" dirty="0" err="1"/>
              <a:t>kepada</a:t>
            </a:r>
            <a:r>
              <a:rPr lang="en-US" sz="1800" b="1" dirty="0"/>
              <a:t> </a:t>
            </a:r>
            <a:r>
              <a:rPr lang="en-US" sz="1800" b="1" dirty="0" err="1"/>
              <a:t>keberpihakan</a:t>
            </a:r>
            <a:r>
              <a:rPr lang="en-US" sz="1800" b="1" dirty="0"/>
              <a:t> </a:t>
            </a:r>
            <a:r>
              <a:rPr lang="en-US" sz="1800" b="1" dirty="0" err="1"/>
              <a:t>thd</a:t>
            </a:r>
            <a:r>
              <a:rPr lang="en-US" sz="1800" b="1" dirty="0"/>
              <a:t> </a:t>
            </a:r>
            <a:r>
              <a:rPr lang="en-US" sz="1800" b="1" dirty="0" err="1"/>
              <a:t>pasangan</a:t>
            </a:r>
            <a:r>
              <a:rPr lang="en-US" sz="1800" b="1" dirty="0"/>
              <a:t> </a:t>
            </a:r>
            <a:r>
              <a:rPr lang="en-US" sz="1800" b="1" dirty="0" err="1"/>
              <a:t>calon</a:t>
            </a:r>
            <a:r>
              <a:rPr lang="en-US" sz="1800" b="1" dirty="0"/>
              <a:t> yang </a:t>
            </a:r>
            <a:r>
              <a:rPr lang="en-US" sz="1800" b="1" dirty="0" err="1"/>
              <a:t>menjadi</a:t>
            </a:r>
            <a:r>
              <a:rPr lang="en-US" sz="1800" b="1" dirty="0"/>
              <a:t> </a:t>
            </a:r>
            <a:r>
              <a:rPr lang="en-US" sz="1800" b="1" dirty="0" err="1"/>
              <a:t>peserta</a:t>
            </a:r>
            <a:r>
              <a:rPr lang="en-US" sz="1800" b="1" dirty="0"/>
              <a:t> </a:t>
            </a:r>
            <a:r>
              <a:rPr lang="en-US" sz="1800" b="1" dirty="0" err="1"/>
              <a:t>pemilu</a:t>
            </a:r>
            <a:r>
              <a:rPr lang="en-US" sz="1800" b="1" dirty="0"/>
              <a:t> </a:t>
            </a:r>
            <a:r>
              <a:rPr lang="en-US" sz="1800" b="1" dirty="0" err="1"/>
              <a:t>sebelum</a:t>
            </a:r>
            <a:r>
              <a:rPr lang="en-US" sz="1800" b="1" dirty="0"/>
              <a:t>, </a:t>
            </a:r>
            <a:r>
              <a:rPr lang="en-US" sz="1800" b="1" dirty="0" err="1"/>
              <a:t>selama</a:t>
            </a:r>
            <a:r>
              <a:rPr lang="en-US" sz="1800" b="1" dirty="0"/>
              <a:t> dan </a:t>
            </a:r>
            <a:r>
              <a:rPr lang="en-US" sz="1800" b="1" dirty="0" err="1"/>
              <a:t>sesudah</a:t>
            </a:r>
            <a:r>
              <a:rPr lang="en-US" sz="1800" b="1" dirty="0"/>
              <a:t> masa </a:t>
            </a:r>
            <a:r>
              <a:rPr lang="en-US" sz="1800" b="1" dirty="0" err="1"/>
              <a:t>kampanye</a:t>
            </a:r>
            <a:r>
              <a:rPr lang="en-US" sz="1800" b="1" dirty="0"/>
              <a:t> </a:t>
            </a:r>
            <a:r>
              <a:rPr lang="en-US" sz="1800" b="1" dirty="0" err="1"/>
              <a:t>meliputi</a:t>
            </a:r>
            <a:r>
              <a:rPr lang="en-US" sz="1800" b="1" dirty="0"/>
              <a:t> </a:t>
            </a:r>
            <a:r>
              <a:rPr lang="en-US" sz="1800" b="1" dirty="0" err="1"/>
              <a:t>pertemuan</a:t>
            </a:r>
            <a:r>
              <a:rPr lang="en-US" sz="1800" b="1" dirty="0"/>
              <a:t>, </a:t>
            </a:r>
            <a:r>
              <a:rPr lang="en-US" sz="1800" b="1" dirty="0" err="1"/>
              <a:t>ajakan</a:t>
            </a:r>
            <a:r>
              <a:rPr lang="en-US" sz="1800" b="1" dirty="0"/>
              <a:t>, </a:t>
            </a:r>
            <a:r>
              <a:rPr lang="en-US" sz="1800" b="1" dirty="0" err="1"/>
              <a:t>himbauan</a:t>
            </a:r>
            <a:r>
              <a:rPr lang="en-US" sz="1800" b="1" dirty="0"/>
              <a:t>, </a:t>
            </a:r>
            <a:r>
              <a:rPr lang="en-US" sz="1800" b="1" dirty="0" err="1"/>
              <a:t>seruan</a:t>
            </a:r>
            <a:r>
              <a:rPr lang="en-US" sz="1800" b="1" dirty="0"/>
              <a:t> </a:t>
            </a:r>
            <a:r>
              <a:rPr lang="en-US" sz="1800" b="1" dirty="0" err="1"/>
              <a:t>atau</a:t>
            </a:r>
            <a:r>
              <a:rPr lang="en-US" sz="1800" b="1" dirty="0"/>
              <a:t> </a:t>
            </a:r>
            <a:r>
              <a:rPr lang="en-US" sz="1800" b="1" dirty="0" err="1"/>
              <a:t>pemberian</a:t>
            </a:r>
            <a:r>
              <a:rPr lang="en-US" sz="1800" b="1" dirty="0"/>
              <a:t> </a:t>
            </a:r>
            <a:r>
              <a:rPr lang="en-US" sz="1800" b="1" dirty="0" err="1"/>
              <a:t>barang</a:t>
            </a:r>
            <a:r>
              <a:rPr lang="en-US" sz="1800" b="1" dirty="0"/>
              <a:t> </a:t>
            </a:r>
            <a:r>
              <a:rPr lang="en-US" sz="1800" b="1" dirty="0" err="1"/>
              <a:t>kepada</a:t>
            </a:r>
            <a:r>
              <a:rPr lang="en-US" sz="1800" b="1" dirty="0"/>
              <a:t> PNS </a:t>
            </a:r>
            <a:r>
              <a:rPr lang="en-US" sz="1800" b="1" dirty="0" err="1"/>
              <a:t>dalam</a:t>
            </a:r>
            <a:r>
              <a:rPr lang="en-US" sz="1800" b="1" dirty="0"/>
              <a:t> </a:t>
            </a:r>
            <a:r>
              <a:rPr lang="en-US" sz="1800" b="1" dirty="0" err="1"/>
              <a:t>lingkungan</a:t>
            </a:r>
            <a:r>
              <a:rPr lang="en-US" sz="1800" b="1" dirty="0"/>
              <a:t> unit </a:t>
            </a:r>
            <a:r>
              <a:rPr lang="en-US" sz="1800" b="1" dirty="0" err="1"/>
              <a:t>kerjanya</a:t>
            </a:r>
            <a:r>
              <a:rPr lang="en-US" sz="1800" b="1" dirty="0"/>
              <a:t>, </a:t>
            </a:r>
            <a:r>
              <a:rPr lang="en-US" sz="1800" b="1" dirty="0" err="1"/>
              <a:t>anggota</a:t>
            </a:r>
            <a:r>
              <a:rPr lang="en-US" sz="1800" b="1" dirty="0"/>
              <a:t> </a:t>
            </a:r>
            <a:r>
              <a:rPr lang="en-US" sz="1800" b="1" dirty="0" err="1"/>
              <a:t>keluarga</a:t>
            </a:r>
            <a:r>
              <a:rPr lang="en-US" sz="1800" b="1" dirty="0"/>
              <a:t> dan </a:t>
            </a:r>
            <a:r>
              <a:rPr lang="en-US" sz="1800" b="1" dirty="0" err="1"/>
              <a:t>masyarakat</a:t>
            </a:r>
            <a:r>
              <a:rPr lang="en-US" sz="1800" b="1" dirty="0"/>
              <a:t>;</a:t>
            </a:r>
          </a:p>
          <a:p>
            <a:pPr marL="744538" indent="-457200" algn="just">
              <a:buFont typeface="+mj-lt"/>
              <a:buAutoNum type="alphaLcPeriod"/>
              <a:defRPr/>
            </a:pPr>
            <a:r>
              <a:rPr lang="en-US" sz="1800" b="1" dirty="0" err="1"/>
              <a:t>Memberikan</a:t>
            </a:r>
            <a:r>
              <a:rPr lang="en-US" sz="1800" b="1" dirty="0"/>
              <a:t> </a:t>
            </a:r>
            <a:r>
              <a:rPr lang="en-US" sz="1800" b="1" dirty="0" err="1"/>
              <a:t>surat</a:t>
            </a:r>
            <a:r>
              <a:rPr lang="en-US" sz="1800" b="1" dirty="0"/>
              <a:t> </a:t>
            </a:r>
            <a:r>
              <a:rPr lang="en-US" sz="1800" b="1" dirty="0" err="1"/>
              <a:t>dukungan</a:t>
            </a:r>
            <a:r>
              <a:rPr lang="en-US" sz="1800" b="1" dirty="0"/>
              <a:t> </a:t>
            </a:r>
            <a:r>
              <a:rPr lang="en-US" sz="1800" b="1" dirty="0" err="1"/>
              <a:t>disertai</a:t>
            </a:r>
            <a:r>
              <a:rPr lang="en-US" sz="1800" b="1" dirty="0"/>
              <a:t> </a:t>
            </a:r>
            <a:r>
              <a:rPr lang="en-US" sz="1800" b="1" dirty="0" err="1"/>
              <a:t>fotokopi</a:t>
            </a:r>
            <a:r>
              <a:rPr lang="en-US" sz="1800" b="1" dirty="0"/>
              <a:t> KTP </a:t>
            </a:r>
            <a:r>
              <a:rPr lang="en-US" sz="1800" b="1" dirty="0" err="1"/>
              <a:t>atau</a:t>
            </a:r>
            <a:r>
              <a:rPr lang="en-US" sz="1800" b="1" dirty="0"/>
              <a:t> </a:t>
            </a:r>
            <a:r>
              <a:rPr lang="en-US" sz="1800" b="1" dirty="0" err="1"/>
              <a:t>surat</a:t>
            </a:r>
            <a:r>
              <a:rPr lang="en-US" sz="1800" b="1" dirty="0"/>
              <a:t> </a:t>
            </a:r>
            <a:r>
              <a:rPr lang="en-US" sz="1800" b="1" dirty="0" err="1"/>
              <a:t>keterangan</a:t>
            </a:r>
            <a:r>
              <a:rPr lang="en-US" sz="1800" b="1" dirty="0"/>
              <a:t> </a:t>
            </a:r>
            <a:r>
              <a:rPr lang="en-US" sz="1800" b="1" dirty="0" err="1"/>
              <a:t>tanda</a:t>
            </a:r>
            <a:r>
              <a:rPr lang="en-US" sz="1800" b="1" dirty="0"/>
              <a:t> </a:t>
            </a:r>
            <a:r>
              <a:rPr lang="en-US" sz="1800" b="1" dirty="0" err="1"/>
              <a:t>penduduk</a:t>
            </a:r>
            <a:r>
              <a:rPr lang="en-US" sz="1800" b="1" dirty="0"/>
              <a:t>.</a:t>
            </a:r>
            <a:endParaRPr lang="id-ID" sz="1800" b="1" dirty="0"/>
          </a:p>
        </p:txBody>
      </p:sp>
    </p:spTree>
    <p:extLst>
      <p:ext uri="{BB962C8B-B14F-4D97-AF65-F5344CB8AC3E}">
        <p14:creationId xmlns:p14="http://schemas.microsoft.com/office/powerpoint/2010/main" val="86604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EBDC1F-E8EE-742C-17A8-3C8DD62C703F}"/>
              </a:ext>
            </a:extLst>
          </p:cNvPr>
          <p:cNvSpPr txBox="1">
            <a:spLocks/>
          </p:cNvSpPr>
          <p:nvPr/>
        </p:nvSpPr>
        <p:spPr>
          <a:xfrm>
            <a:off x="3119121" y="833120"/>
            <a:ext cx="638048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a:t>PERMASALAHAN  NETRALITAS ASN</a:t>
            </a:r>
          </a:p>
        </p:txBody>
      </p:sp>
      <p:sp>
        <p:nvSpPr>
          <p:cNvPr id="6" name="TextBox 5">
            <a:extLst>
              <a:ext uri="{FF2B5EF4-FFF2-40B4-BE49-F238E27FC236}">
                <a16:creationId xmlns:a16="http://schemas.microsoft.com/office/drawing/2014/main" id="{6F72BE54-6993-4569-53FD-98E5CAA552DC}"/>
              </a:ext>
            </a:extLst>
          </p:cNvPr>
          <p:cNvSpPr txBox="1"/>
          <p:nvPr/>
        </p:nvSpPr>
        <p:spPr>
          <a:xfrm>
            <a:off x="1960880" y="2315985"/>
            <a:ext cx="9164320" cy="3416320"/>
          </a:xfrm>
          <a:prstGeom prst="rect">
            <a:avLst/>
          </a:prstGeom>
          <a:noFill/>
        </p:spPr>
        <p:txBody>
          <a:bodyPr wrap="square">
            <a:spAutoFit/>
          </a:bodyPr>
          <a:lstStyle/>
          <a:p>
            <a:pPr marL="285750" indent="-285750" algn="just">
              <a:buFont typeface="Wingdings" panose="05000000000000000000" pitchFamily="2" charset="2"/>
              <a:buChar char="§"/>
            </a:pPr>
            <a:r>
              <a:rPr lang="en-US" sz="2400" b="1" dirty="0"/>
              <a:t>KEBERPIHAKAN DAN KONFLIKS KEPENTINGAN DI LINGKUNGAN BIROKRASI</a:t>
            </a:r>
          </a:p>
          <a:p>
            <a:pPr marL="285750" indent="-285750" algn="just">
              <a:buFont typeface="Wingdings" panose="05000000000000000000" pitchFamily="2" charset="2"/>
              <a:buChar char="§"/>
            </a:pPr>
            <a:r>
              <a:rPr lang="en-US" sz="2400" b="1" dirty="0"/>
              <a:t>KEDUDUKAN ASN SANGAT STRATEGIS, SEHINGGA MENJADI DAYA TARIK TERSENDIRI BAGI PARA PARPOL ATAU PESERTA PEMILU</a:t>
            </a:r>
          </a:p>
          <a:p>
            <a:pPr marL="285750" indent="-285750" algn="just">
              <a:buFont typeface="Wingdings" panose="05000000000000000000" pitchFamily="2" charset="2"/>
              <a:buChar char="§"/>
            </a:pPr>
            <a:r>
              <a:rPr lang="en-US" sz="2400" b="1" dirty="0"/>
              <a:t>MOBILISASI BIROKRASI</a:t>
            </a:r>
          </a:p>
          <a:p>
            <a:pPr marL="285750" indent="-285750" algn="just">
              <a:buFont typeface="Wingdings" panose="05000000000000000000" pitchFamily="2" charset="2"/>
              <a:buChar char="§"/>
            </a:pPr>
            <a:r>
              <a:rPr lang="en-US" sz="2400" b="1" dirty="0"/>
              <a:t>INTERVENSI POLITIK DALAM PENGISIAN JABATAN (MUTASI, DEMOSI DAN PROMOSI)</a:t>
            </a:r>
          </a:p>
          <a:p>
            <a:pPr marL="285750" indent="-285750" algn="just">
              <a:buFont typeface="Wingdings" panose="05000000000000000000" pitchFamily="2" charset="2"/>
              <a:buChar char="§"/>
            </a:pPr>
            <a:r>
              <a:rPr lang="en-ID" sz="2400" b="1" dirty="0"/>
              <a:t>SANKSI YANG KURANG TEGAS TERHADAP PELANGGARAN NETRALITAS</a:t>
            </a:r>
          </a:p>
        </p:txBody>
      </p:sp>
    </p:spTree>
    <p:extLst>
      <p:ext uri="{BB962C8B-B14F-4D97-AF65-F5344CB8AC3E}">
        <p14:creationId xmlns:p14="http://schemas.microsoft.com/office/powerpoint/2010/main" val="179997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A456B0-3C50-1152-BFC5-E23BF1F3C64E}"/>
              </a:ext>
            </a:extLst>
          </p:cNvPr>
          <p:cNvSpPr txBox="1">
            <a:spLocks/>
          </p:cNvSpPr>
          <p:nvPr/>
        </p:nvSpPr>
        <p:spPr>
          <a:xfrm>
            <a:off x="6573521" y="721360"/>
            <a:ext cx="478536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a:t>LANGKAH PENCEGAHAN</a:t>
            </a:r>
          </a:p>
        </p:txBody>
      </p:sp>
      <p:sp>
        <p:nvSpPr>
          <p:cNvPr id="6" name="TextBox 5">
            <a:extLst>
              <a:ext uri="{FF2B5EF4-FFF2-40B4-BE49-F238E27FC236}">
                <a16:creationId xmlns:a16="http://schemas.microsoft.com/office/drawing/2014/main" id="{3AD059A7-7327-310F-CE89-F6F437A8D614}"/>
              </a:ext>
            </a:extLst>
          </p:cNvPr>
          <p:cNvSpPr txBox="1"/>
          <p:nvPr/>
        </p:nvSpPr>
        <p:spPr>
          <a:xfrm>
            <a:off x="1503680" y="2502099"/>
            <a:ext cx="9347200" cy="3416320"/>
          </a:xfrm>
          <a:prstGeom prst="rect">
            <a:avLst/>
          </a:prstGeom>
          <a:noFill/>
        </p:spPr>
        <p:txBody>
          <a:bodyPr wrap="square">
            <a:spAutoFit/>
          </a:bodyPr>
          <a:lstStyle/>
          <a:p>
            <a:pPr marL="342900" indent="-342900" algn="just">
              <a:buFont typeface="Wingdings" panose="05000000000000000000" pitchFamily="2" charset="2"/>
              <a:buChar char="§"/>
            </a:pPr>
            <a:r>
              <a:rPr lang="en-US" sz="2400" b="1" dirty="0"/>
              <a:t>SOSIALISASI ASAS NETRALITAS MELALUI BERBAGAI KEGIATAN DAN BERAGAM MEDIA (SURAT EDARAN, </a:t>
            </a:r>
            <a:r>
              <a:rPr lang="en-US" sz="2400" b="1" dirty="0" err="1"/>
              <a:t>dll</a:t>
            </a:r>
            <a:r>
              <a:rPr lang="en-US" sz="2400" b="1" dirty="0"/>
              <a:t>)</a:t>
            </a:r>
          </a:p>
          <a:p>
            <a:pPr marL="342900" indent="-342900" algn="just">
              <a:buFont typeface="Wingdings" panose="05000000000000000000" pitchFamily="2" charset="2"/>
              <a:buChar char="§"/>
            </a:pPr>
            <a:r>
              <a:rPr lang="en-US" sz="2400" b="1" dirty="0"/>
              <a:t>MENGUPAYAKAN TERCIPTANYA IKLIM YANG KONDUSIF</a:t>
            </a:r>
          </a:p>
          <a:p>
            <a:pPr marL="342900" indent="-342900" algn="just">
              <a:buFont typeface="Wingdings" panose="05000000000000000000" pitchFamily="2" charset="2"/>
              <a:buChar char="§"/>
            </a:pPr>
            <a:r>
              <a:rPr lang="en-US" sz="2400" b="1" dirty="0"/>
              <a:t>OPTIMALISASI PENGAWASAN  TERHADAP ASN DALAM SEMUA JENJANG (INTERNAL DAN EKSTERNAL)</a:t>
            </a:r>
          </a:p>
          <a:p>
            <a:pPr marL="342900" indent="-342900" algn="just">
              <a:buFont typeface="Wingdings" panose="05000000000000000000" pitchFamily="2" charset="2"/>
              <a:buChar char="§"/>
            </a:pPr>
            <a:r>
              <a:rPr lang="en-US" sz="2400" b="1" dirty="0"/>
              <a:t>OPTIMALISASI KANAL ADUAN MASYARAKAT : MONGGO LAPOR</a:t>
            </a:r>
          </a:p>
          <a:p>
            <a:pPr marL="342900" indent="-342900" algn="just">
              <a:buFont typeface="Wingdings" panose="05000000000000000000" pitchFamily="2" charset="2"/>
              <a:buChar char="§"/>
            </a:pPr>
            <a:r>
              <a:rPr lang="en-US" sz="2400" b="1" dirty="0"/>
              <a:t>MENINDAKLANJUTI DUGAAN PELANGGARAN ASAS NETRALITAS ATAU MENGENAKAN SANKSI HUKUM THD ASN YANG MELANGGARAN ASAS NETRALITAS SESUAI PER-UU</a:t>
            </a:r>
          </a:p>
        </p:txBody>
      </p:sp>
    </p:spTree>
    <p:extLst>
      <p:ext uri="{BB962C8B-B14F-4D97-AF65-F5344CB8AC3E}">
        <p14:creationId xmlns:p14="http://schemas.microsoft.com/office/powerpoint/2010/main" val="242015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901</Words>
  <Application>Microsoft Office PowerPoint</Application>
  <PresentationFormat>Widescreen</PresentationFormat>
  <Paragraphs>93</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Rounded MT Bold</vt:lpstr>
      <vt:lpstr>Calibri</vt:lpstr>
      <vt:lpstr>Calibri Light</vt:lpstr>
      <vt:lpstr>Proxima Nova Bl</vt:lpstr>
      <vt:lpstr>Proxima Nova Rg</vt:lpstr>
      <vt:lpstr>Raleway Black</vt:lpstr>
      <vt:lpstr>Wingdings</vt:lpstr>
      <vt:lpstr>Office Theme</vt:lpstr>
      <vt:lpstr>ASN KOTA MAGELANG MENYONGSONG PEMILU 2024</vt:lpstr>
      <vt:lpstr>PowerPoint Presentation</vt:lpstr>
      <vt:lpstr>PowerPoint Presentation</vt:lpstr>
      <vt:lpstr>PowerPoint Presentation</vt:lpstr>
      <vt:lpstr>PowerPoint Presentation</vt:lpstr>
      <vt:lpstr>PowerPoint Presentation</vt:lpstr>
      <vt:lpstr>PP Nomor 94 Tahun 2021 tentang DISIPLIN PEGAWAI NEGERI SIPIL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KOTA MAGELANG MENYONGSONG PEMILU 2024</dc:title>
  <dc:creator>Laurentius Hanggraito</dc:creator>
  <cp:lastModifiedBy>lenovo ip3</cp:lastModifiedBy>
  <cp:revision>42</cp:revision>
  <dcterms:created xsi:type="dcterms:W3CDTF">2023-03-05T15:12:45Z</dcterms:created>
  <dcterms:modified xsi:type="dcterms:W3CDTF">2023-03-06T22:54:21Z</dcterms:modified>
</cp:coreProperties>
</file>